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8"/>
  </p:notesMasterIdLst>
  <p:sldIdLst>
    <p:sldId id="256" r:id="rId2"/>
    <p:sldId id="257" r:id="rId3"/>
    <p:sldId id="258" r:id="rId4"/>
    <p:sldId id="289" r:id="rId5"/>
    <p:sldId id="290" r:id="rId6"/>
    <p:sldId id="306" r:id="rId7"/>
    <p:sldId id="291" r:id="rId8"/>
    <p:sldId id="292" r:id="rId9"/>
    <p:sldId id="293" r:id="rId10"/>
    <p:sldId id="294" r:id="rId11"/>
    <p:sldId id="296" r:id="rId12"/>
    <p:sldId id="295" r:id="rId13"/>
    <p:sldId id="260" r:id="rId14"/>
    <p:sldId id="297" r:id="rId15"/>
    <p:sldId id="307" r:id="rId16"/>
    <p:sldId id="308" r:id="rId17"/>
    <p:sldId id="298" r:id="rId18"/>
    <p:sldId id="309" r:id="rId19"/>
    <p:sldId id="310" r:id="rId20"/>
    <p:sldId id="301" r:id="rId21"/>
    <p:sldId id="304" r:id="rId22"/>
    <p:sldId id="300" r:id="rId23"/>
    <p:sldId id="305" r:id="rId24"/>
    <p:sldId id="262" r:id="rId25"/>
    <p:sldId id="302" r:id="rId26"/>
    <p:sldId id="303" r:id="rId27"/>
  </p:sldIdLst>
  <p:sldSz cx="9144000" cy="5143500" type="screen16x9"/>
  <p:notesSz cx="6858000" cy="9144000"/>
  <p:embeddedFontLst>
    <p:embeddedFont>
      <p:font typeface="Fira Sans Extra Condensed Medium" panose="020B0604020202020204" charset="0"/>
      <p:regular r:id="rId29"/>
      <p:bold r:id="rId30"/>
      <p:italic r:id="rId31"/>
      <p:boldItalic r:id="rId32"/>
    </p:embeddedFont>
    <p:embeddedFont>
      <p:font typeface="Fira Sans Extra Condensed SemiBold" panose="020B0604020202020204" charset="0"/>
      <p:regular r:id="rId33"/>
      <p:bold r:id="rId34"/>
      <p:italic r:id="rId35"/>
      <p:bold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7BD487-EF18-49D7-B690-FD363EC9BBC4}">
  <a:tblStyle styleId="{2C7BD487-EF18-49D7-B690-FD363EC9BB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4" autoAdjust="0"/>
    <p:restoredTop sz="94660"/>
  </p:normalViewPr>
  <p:slideViewPr>
    <p:cSldViewPr snapToGrid="0">
      <p:cViewPr varScale="1">
        <p:scale>
          <a:sx n="82" d="100"/>
          <a:sy n="82" d="100"/>
        </p:scale>
        <p:origin x="8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01621-31F8-44F8-A73A-B9405B53084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FCA714D-4519-4425-B47C-B311393963F7}">
      <dgm:prSet phldrT="[Text]" custT="1"/>
      <dgm:spPr/>
      <dgm:t>
        <a:bodyPr/>
        <a:lstStyle/>
        <a:p>
          <a:pPr algn="ctr"/>
          <a:r>
            <a:rPr lang="en-US" sz="3200" b="1" u="none" dirty="0">
              <a:solidFill>
                <a:schemeClr val="tx1"/>
              </a:solidFill>
              <a:latin typeface="Times New Roman" panose="02020603050405020304" pitchFamily="18" charset="0"/>
              <a:cs typeface="Times New Roman" panose="02020603050405020304" pitchFamily="18" charset="0"/>
            </a:rPr>
            <a:t>Race</a:t>
          </a:r>
        </a:p>
      </dgm:t>
    </dgm:pt>
    <dgm:pt modelId="{160C60FC-BA2D-445D-B779-0CED1338EC33}" type="parTrans" cxnId="{1E4C459F-2413-40BF-B4BF-0325032831C4}">
      <dgm:prSet/>
      <dgm:spPr/>
      <dgm:t>
        <a:bodyPr/>
        <a:lstStyle/>
        <a:p>
          <a:endParaRPr lang="en-US"/>
        </a:p>
      </dgm:t>
    </dgm:pt>
    <dgm:pt modelId="{AE3D16CA-73B0-4C9E-A5D5-A0A69C86D45C}" type="sibTrans" cxnId="{1E4C459F-2413-40BF-B4BF-0325032831C4}">
      <dgm:prSet/>
      <dgm:spPr/>
      <dgm:t>
        <a:bodyPr/>
        <a:lstStyle/>
        <a:p>
          <a:endParaRPr lang="en-US"/>
        </a:p>
      </dgm:t>
    </dgm:pt>
    <dgm:pt modelId="{37BFAD4E-433A-417E-9348-EC650F51B493}">
      <dgm:prSet phldrT="[Text]"/>
      <dgm:spPr/>
      <dgm:t>
        <a:bodyPr/>
        <a:lstStyle/>
        <a:p>
          <a:pPr algn="l"/>
          <a:r>
            <a:rPr lang="en-US" dirty="0">
              <a:latin typeface="Times New Roman" panose="02020603050405020304" pitchFamily="18" charset="0"/>
              <a:cs typeface="Times New Roman" panose="02020603050405020304" pitchFamily="18" charset="0"/>
            </a:rPr>
            <a:t>A socially constructed category of people sharing biologically transmitted traits considered important by a society.</a:t>
          </a:r>
        </a:p>
      </dgm:t>
    </dgm:pt>
    <dgm:pt modelId="{4FDFBAAD-9344-4DFA-9C83-E702AA90494A}" type="parTrans" cxnId="{3883DD02-9A06-41DC-8EE3-AE6E0871963B}">
      <dgm:prSet/>
      <dgm:spPr/>
      <dgm:t>
        <a:bodyPr/>
        <a:lstStyle/>
        <a:p>
          <a:endParaRPr lang="en-US"/>
        </a:p>
      </dgm:t>
    </dgm:pt>
    <dgm:pt modelId="{233BA11C-11ED-405E-938A-598D0B8B4472}" type="sibTrans" cxnId="{3883DD02-9A06-41DC-8EE3-AE6E0871963B}">
      <dgm:prSet/>
      <dgm:spPr/>
      <dgm:t>
        <a:bodyPr/>
        <a:lstStyle/>
        <a:p>
          <a:endParaRPr lang="en-US"/>
        </a:p>
      </dgm:t>
    </dgm:pt>
    <dgm:pt modelId="{F9CD8735-DF56-4DF7-8F18-D855FCC7EFDA}">
      <dgm:prSet phldrT="[Text]" custT="1"/>
      <dgm:spPr/>
      <dgm:t>
        <a:bodyPr/>
        <a:lstStyle/>
        <a:p>
          <a:r>
            <a:rPr lang="en-US" sz="3200" b="1" dirty="0">
              <a:solidFill>
                <a:schemeClr val="tx1"/>
              </a:solidFill>
              <a:latin typeface="Times New Roman" panose="02020603050405020304" pitchFamily="18" charset="0"/>
              <a:cs typeface="Times New Roman" panose="02020603050405020304" pitchFamily="18" charset="0"/>
            </a:rPr>
            <a:t>Ethnicity</a:t>
          </a:r>
        </a:p>
      </dgm:t>
    </dgm:pt>
    <dgm:pt modelId="{54AD7B4E-B917-4E69-8C8C-360DB45A5A8A}" type="parTrans" cxnId="{F1743B6D-489C-45D1-A647-5B73CE5D4197}">
      <dgm:prSet/>
      <dgm:spPr/>
      <dgm:t>
        <a:bodyPr/>
        <a:lstStyle/>
        <a:p>
          <a:endParaRPr lang="en-US"/>
        </a:p>
      </dgm:t>
    </dgm:pt>
    <dgm:pt modelId="{DC94C2B4-17A8-4790-B7D2-E91F3D5F3066}" type="sibTrans" cxnId="{F1743B6D-489C-45D1-A647-5B73CE5D4197}">
      <dgm:prSet/>
      <dgm:spPr/>
      <dgm:t>
        <a:bodyPr/>
        <a:lstStyle/>
        <a:p>
          <a:endParaRPr lang="en-US"/>
        </a:p>
      </dgm:t>
    </dgm:pt>
    <dgm:pt modelId="{CF9E13CC-D96E-4E04-8B05-40783AE81ADE}">
      <dgm:prSet phldrT="[Text]"/>
      <dgm:spPr/>
      <dgm:t>
        <a:bodyPr/>
        <a:lstStyle/>
        <a:p>
          <a:r>
            <a:rPr lang="en-US" dirty="0">
              <a:latin typeface="Times New Roman" panose="02020603050405020304" pitchFamily="18" charset="0"/>
              <a:cs typeface="Times New Roman" panose="02020603050405020304" pitchFamily="18" charset="0"/>
            </a:rPr>
            <a:t>A shared cultural heritage</a:t>
          </a:r>
        </a:p>
      </dgm:t>
    </dgm:pt>
    <dgm:pt modelId="{38ADC522-9853-4667-8A5B-817799E6AF71}" type="parTrans" cxnId="{FD21A434-074C-48D9-8C05-4A6085E1A0A8}">
      <dgm:prSet/>
      <dgm:spPr/>
      <dgm:t>
        <a:bodyPr/>
        <a:lstStyle/>
        <a:p>
          <a:endParaRPr lang="en-US"/>
        </a:p>
      </dgm:t>
    </dgm:pt>
    <dgm:pt modelId="{1AF45DC4-7CDE-4608-84A0-2C237D33DEB7}" type="sibTrans" cxnId="{FD21A434-074C-48D9-8C05-4A6085E1A0A8}">
      <dgm:prSet/>
      <dgm:spPr/>
      <dgm:t>
        <a:bodyPr/>
        <a:lstStyle/>
        <a:p>
          <a:endParaRPr lang="en-US"/>
        </a:p>
      </dgm:t>
    </dgm:pt>
    <dgm:pt modelId="{7BC33ECB-D273-4D17-B767-B83155E50D77}">
      <dgm:prSet phldrT="[Text]"/>
      <dgm:spPr/>
      <dgm:t>
        <a:bodyPr/>
        <a:lstStyle/>
        <a:p>
          <a:r>
            <a:rPr lang="en-US" dirty="0">
              <a:latin typeface="Times New Roman" panose="02020603050405020304" pitchFamily="18" charset="0"/>
              <a:cs typeface="Times New Roman" panose="02020603050405020304" pitchFamily="18" charset="0"/>
            </a:rPr>
            <a:t>Ethnic identity is self-defined and extends beyond physical traits, rooted in shared customs, values, and beliefs.</a:t>
          </a:r>
        </a:p>
      </dgm:t>
    </dgm:pt>
    <dgm:pt modelId="{9626FA92-1255-4342-9B04-FE850A57A97C}" type="parTrans" cxnId="{C914BA75-85F3-488E-A805-59763946A6B9}">
      <dgm:prSet/>
      <dgm:spPr/>
      <dgm:t>
        <a:bodyPr/>
        <a:lstStyle/>
        <a:p>
          <a:endParaRPr lang="en-US"/>
        </a:p>
      </dgm:t>
    </dgm:pt>
    <dgm:pt modelId="{75C15A3E-666C-4CFD-BA4A-3B617FF7D01F}" type="sibTrans" cxnId="{C914BA75-85F3-488E-A805-59763946A6B9}">
      <dgm:prSet/>
      <dgm:spPr/>
      <dgm:t>
        <a:bodyPr/>
        <a:lstStyle/>
        <a:p>
          <a:endParaRPr lang="en-US"/>
        </a:p>
      </dgm:t>
    </dgm:pt>
    <dgm:pt modelId="{17F0D47F-6897-4FA5-9705-DCC89C96E4AD}" type="pres">
      <dgm:prSet presAssocID="{9CE01621-31F8-44F8-A73A-B9405B53084D}" presName="Name0" presStyleCnt="0">
        <dgm:presLayoutVars>
          <dgm:dir/>
          <dgm:animLvl val="lvl"/>
          <dgm:resizeHandles val="exact"/>
        </dgm:presLayoutVars>
      </dgm:prSet>
      <dgm:spPr/>
    </dgm:pt>
    <dgm:pt modelId="{34E108AB-D39A-41C8-84D4-EC90C942FE5F}" type="pres">
      <dgm:prSet presAssocID="{BFCA714D-4519-4425-B47C-B311393963F7}" presName="composite" presStyleCnt="0"/>
      <dgm:spPr/>
    </dgm:pt>
    <dgm:pt modelId="{A1FAA16A-9F5F-4D6F-9AC2-0D17418B1AEF}" type="pres">
      <dgm:prSet presAssocID="{BFCA714D-4519-4425-B47C-B311393963F7}" presName="parTx" presStyleLbl="alignNode1" presStyleIdx="0" presStyleCnt="2" custLinFactNeighborX="-21650" custLinFactNeighborY="-8861">
        <dgm:presLayoutVars>
          <dgm:chMax val="0"/>
          <dgm:chPref val="0"/>
          <dgm:bulletEnabled val="1"/>
        </dgm:presLayoutVars>
      </dgm:prSet>
      <dgm:spPr/>
    </dgm:pt>
    <dgm:pt modelId="{E2E401EA-CCD7-42DF-A13F-D4DD133D9DE2}" type="pres">
      <dgm:prSet presAssocID="{BFCA714D-4519-4425-B47C-B311393963F7}" presName="desTx" presStyleLbl="alignAccFollowNode1" presStyleIdx="0" presStyleCnt="2">
        <dgm:presLayoutVars>
          <dgm:bulletEnabled val="1"/>
        </dgm:presLayoutVars>
      </dgm:prSet>
      <dgm:spPr/>
    </dgm:pt>
    <dgm:pt modelId="{38628C41-E0B5-4E34-9C5B-CEC0D0A5E644}" type="pres">
      <dgm:prSet presAssocID="{AE3D16CA-73B0-4C9E-A5D5-A0A69C86D45C}" presName="space" presStyleCnt="0"/>
      <dgm:spPr/>
    </dgm:pt>
    <dgm:pt modelId="{51E9255D-F963-4316-913D-EDD75E97B54E}" type="pres">
      <dgm:prSet presAssocID="{F9CD8735-DF56-4DF7-8F18-D855FCC7EFDA}" presName="composite" presStyleCnt="0"/>
      <dgm:spPr/>
    </dgm:pt>
    <dgm:pt modelId="{D90988DC-9261-4E5B-9C53-A507B11B41CF}" type="pres">
      <dgm:prSet presAssocID="{F9CD8735-DF56-4DF7-8F18-D855FCC7EFDA}" presName="parTx" presStyleLbl="alignNode1" presStyleIdx="1" presStyleCnt="2" custScaleY="120433" custLinFactNeighborY="-3077">
        <dgm:presLayoutVars>
          <dgm:chMax val="0"/>
          <dgm:chPref val="0"/>
          <dgm:bulletEnabled val="1"/>
        </dgm:presLayoutVars>
      </dgm:prSet>
      <dgm:spPr/>
    </dgm:pt>
    <dgm:pt modelId="{AA250C29-8A39-485D-82FF-F5777B246ECA}" type="pres">
      <dgm:prSet presAssocID="{F9CD8735-DF56-4DF7-8F18-D855FCC7EFDA}" presName="desTx" presStyleLbl="alignAccFollowNode1" presStyleIdx="1" presStyleCnt="2">
        <dgm:presLayoutVars>
          <dgm:bulletEnabled val="1"/>
        </dgm:presLayoutVars>
      </dgm:prSet>
      <dgm:spPr/>
    </dgm:pt>
  </dgm:ptLst>
  <dgm:cxnLst>
    <dgm:cxn modelId="{3883DD02-9A06-41DC-8EE3-AE6E0871963B}" srcId="{BFCA714D-4519-4425-B47C-B311393963F7}" destId="{37BFAD4E-433A-417E-9348-EC650F51B493}" srcOrd="0" destOrd="0" parTransId="{4FDFBAAD-9344-4DFA-9C83-E702AA90494A}" sibTransId="{233BA11C-11ED-405E-938A-598D0B8B4472}"/>
    <dgm:cxn modelId="{78C0DD22-B237-4A6E-B8A9-1C5A98D2D5C8}" type="presOf" srcId="{9CE01621-31F8-44F8-A73A-B9405B53084D}" destId="{17F0D47F-6897-4FA5-9705-DCC89C96E4AD}" srcOrd="0" destOrd="0" presId="urn:microsoft.com/office/officeart/2005/8/layout/hList1"/>
    <dgm:cxn modelId="{D51BF72B-6187-4E4B-BC6F-398210617585}" type="presOf" srcId="{37BFAD4E-433A-417E-9348-EC650F51B493}" destId="{E2E401EA-CCD7-42DF-A13F-D4DD133D9DE2}" srcOrd="0" destOrd="0" presId="urn:microsoft.com/office/officeart/2005/8/layout/hList1"/>
    <dgm:cxn modelId="{FD21A434-074C-48D9-8C05-4A6085E1A0A8}" srcId="{F9CD8735-DF56-4DF7-8F18-D855FCC7EFDA}" destId="{CF9E13CC-D96E-4E04-8B05-40783AE81ADE}" srcOrd="0" destOrd="0" parTransId="{38ADC522-9853-4667-8A5B-817799E6AF71}" sibTransId="{1AF45DC4-7CDE-4608-84A0-2C237D33DEB7}"/>
    <dgm:cxn modelId="{F1743B6D-489C-45D1-A647-5B73CE5D4197}" srcId="{9CE01621-31F8-44F8-A73A-B9405B53084D}" destId="{F9CD8735-DF56-4DF7-8F18-D855FCC7EFDA}" srcOrd="1" destOrd="0" parTransId="{54AD7B4E-B917-4E69-8C8C-360DB45A5A8A}" sibTransId="{DC94C2B4-17A8-4790-B7D2-E91F3D5F3066}"/>
    <dgm:cxn modelId="{950C9970-8F67-4454-AE3F-C9590AB7BD84}" type="presOf" srcId="{BFCA714D-4519-4425-B47C-B311393963F7}" destId="{A1FAA16A-9F5F-4D6F-9AC2-0D17418B1AEF}" srcOrd="0" destOrd="0" presId="urn:microsoft.com/office/officeart/2005/8/layout/hList1"/>
    <dgm:cxn modelId="{C914BA75-85F3-488E-A805-59763946A6B9}" srcId="{F9CD8735-DF56-4DF7-8F18-D855FCC7EFDA}" destId="{7BC33ECB-D273-4D17-B767-B83155E50D77}" srcOrd="1" destOrd="0" parTransId="{9626FA92-1255-4342-9B04-FE850A57A97C}" sibTransId="{75C15A3E-666C-4CFD-BA4A-3B617FF7D01F}"/>
    <dgm:cxn modelId="{1E4C459F-2413-40BF-B4BF-0325032831C4}" srcId="{9CE01621-31F8-44F8-A73A-B9405B53084D}" destId="{BFCA714D-4519-4425-B47C-B311393963F7}" srcOrd="0" destOrd="0" parTransId="{160C60FC-BA2D-445D-B779-0CED1338EC33}" sibTransId="{AE3D16CA-73B0-4C9E-A5D5-A0A69C86D45C}"/>
    <dgm:cxn modelId="{FCC825C2-30EC-4C61-B87A-D5F648EB96DA}" type="presOf" srcId="{7BC33ECB-D273-4D17-B767-B83155E50D77}" destId="{AA250C29-8A39-485D-82FF-F5777B246ECA}" srcOrd="0" destOrd="1" presId="urn:microsoft.com/office/officeart/2005/8/layout/hList1"/>
    <dgm:cxn modelId="{196792C7-763A-472F-8F3C-E88ADED652CC}" type="presOf" srcId="{CF9E13CC-D96E-4E04-8B05-40783AE81ADE}" destId="{AA250C29-8A39-485D-82FF-F5777B246ECA}" srcOrd="0" destOrd="0" presId="urn:microsoft.com/office/officeart/2005/8/layout/hList1"/>
    <dgm:cxn modelId="{C82F51DA-9176-413E-B2B6-B17A0C933D7D}" type="presOf" srcId="{F9CD8735-DF56-4DF7-8F18-D855FCC7EFDA}" destId="{D90988DC-9261-4E5B-9C53-A507B11B41CF}" srcOrd="0" destOrd="0" presId="urn:microsoft.com/office/officeart/2005/8/layout/hList1"/>
    <dgm:cxn modelId="{06D6EF12-7F40-4C80-91A1-9ADFA9FA8032}" type="presParOf" srcId="{17F0D47F-6897-4FA5-9705-DCC89C96E4AD}" destId="{34E108AB-D39A-41C8-84D4-EC90C942FE5F}" srcOrd="0" destOrd="0" presId="urn:microsoft.com/office/officeart/2005/8/layout/hList1"/>
    <dgm:cxn modelId="{31CDC726-1FD7-4DDF-A9CD-B2228F729B2B}" type="presParOf" srcId="{34E108AB-D39A-41C8-84D4-EC90C942FE5F}" destId="{A1FAA16A-9F5F-4D6F-9AC2-0D17418B1AEF}" srcOrd="0" destOrd="0" presId="urn:microsoft.com/office/officeart/2005/8/layout/hList1"/>
    <dgm:cxn modelId="{79BF245D-9D31-4F7E-AF42-215989625792}" type="presParOf" srcId="{34E108AB-D39A-41C8-84D4-EC90C942FE5F}" destId="{E2E401EA-CCD7-42DF-A13F-D4DD133D9DE2}" srcOrd="1" destOrd="0" presId="urn:microsoft.com/office/officeart/2005/8/layout/hList1"/>
    <dgm:cxn modelId="{60AF60AD-09B6-4780-9265-1EBDFF7C00FF}" type="presParOf" srcId="{17F0D47F-6897-4FA5-9705-DCC89C96E4AD}" destId="{38628C41-E0B5-4E34-9C5B-CEC0D0A5E644}" srcOrd="1" destOrd="0" presId="urn:microsoft.com/office/officeart/2005/8/layout/hList1"/>
    <dgm:cxn modelId="{DAA09797-0CFF-4771-850D-EDE1DE8086F7}" type="presParOf" srcId="{17F0D47F-6897-4FA5-9705-DCC89C96E4AD}" destId="{51E9255D-F963-4316-913D-EDD75E97B54E}" srcOrd="2" destOrd="0" presId="urn:microsoft.com/office/officeart/2005/8/layout/hList1"/>
    <dgm:cxn modelId="{DA330830-9818-4DDC-BFB6-952616C449B1}" type="presParOf" srcId="{51E9255D-F963-4316-913D-EDD75E97B54E}" destId="{D90988DC-9261-4E5B-9C53-A507B11B41CF}" srcOrd="0" destOrd="0" presId="urn:microsoft.com/office/officeart/2005/8/layout/hList1"/>
    <dgm:cxn modelId="{429A2DDD-A1B4-47B3-9377-50F972E2373B}" type="presParOf" srcId="{51E9255D-F963-4316-913D-EDD75E97B54E}" destId="{AA250C29-8A39-485D-82FF-F5777B246EC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D171B8-6C14-45DF-91C3-3617D6A6B614}"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C64F2ED-5D1A-4E7D-9AEB-6B18DF42845F}">
      <dgm:prSet phldrT="[Text]"/>
      <dgm:spPr/>
      <dgm:t>
        <a:bodyPr/>
        <a:lstStyle/>
        <a:p>
          <a:r>
            <a:rPr lang="en-US" b="1" u="sng" dirty="0">
              <a:solidFill>
                <a:schemeClr val="tx1"/>
              </a:solidFill>
              <a:latin typeface="Times New Roman" panose="02020603050405020304" pitchFamily="18" charset="0"/>
              <a:cs typeface="Times New Roman" panose="02020603050405020304" pitchFamily="18" charset="0"/>
            </a:rPr>
            <a:t>Distinctive Identity</a:t>
          </a:r>
          <a:endParaRPr lang="en-US" dirty="0">
            <a:solidFill>
              <a:schemeClr val="tx1"/>
            </a:solidFill>
            <a:latin typeface="Times New Roman" panose="02020603050405020304" pitchFamily="18" charset="0"/>
            <a:cs typeface="Times New Roman" panose="02020603050405020304" pitchFamily="18" charset="0"/>
          </a:endParaRPr>
        </a:p>
      </dgm:t>
    </dgm:pt>
    <dgm:pt modelId="{5E690558-7D13-4E64-8D0B-C48ABFAFC123}" type="parTrans" cxnId="{52D68E43-7C4E-4986-9851-452983644D2D}">
      <dgm:prSet/>
      <dgm:spPr/>
      <dgm:t>
        <a:bodyPr/>
        <a:lstStyle/>
        <a:p>
          <a:endParaRPr lang="en-US"/>
        </a:p>
      </dgm:t>
    </dgm:pt>
    <dgm:pt modelId="{3C733CA4-1D1F-4BD0-884F-582FF93244B3}" type="sibTrans" cxnId="{52D68E43-7C4E-4986-9851-452983644D2D}">
      <dgm:prSet/>
      <dgm:spPr/>
      <dgm:t>
        <a:bodyPr/>
        <a:lstStyle/>
        <a:p>
          <a:endParaRPr lang="en-US"/>
        </a:p>
      </dgm:t>
    </dgm:pt>
    <dgm:pt modelId="{2398F19A-CC0B-4452-99CE-24C8A920A03F}">
      <dgm:prSet phldrT="[Text]"/>
      <dgm:spPr/>
      <dgm:t>
        <a:bodyPr/>
        <a:lstStyle/>
        <a:p>
          <a:r>
            <a:rPr lang="en-US" b="1" u="sng" dirty="0">
              <a:solidFill>
                <a:schemeClr val="tx1"/>
              </a:solidFill>
              <a:latin typeface="Times New Roman" panose="02020603050405020304" pitchFamily="18" charset="0"/>
              <a:cs typeface="Times New Roman" panose="02020603050405020304" pitchFamily="18" charset="0"/>
            </a:rPr>
            <a:t>Subordination</a:t>
          </a:r>
          <a:endParaRPr lang="en-US" dirty="0">
            <a:solidFill>
              <a:schemeClr val="tx1"/>
            </a:solidFill>
            <a:latin typeface="Times New Roman" panose="02020603050405020304" pitchFamily="18" charset="0"/>
            <a:cs typeface="Times New Roman" panose="02020603050405020304" pitchFamily="18" charset="0"/>
          </a:endParaRPr>
        </a:p>
      </dgm:t>
    </dgm:pt>
    <dgm:pt modelId="{80E95F06-1B91-4189-8B4D-61DB82E9D626}" type="parTrans" cxnId="{9E225E3E-9BE2-44DC-B516-45E3BB3C5D8F}">
      <dgm:prSet/>
      <dgm:spPr/>
      <dgm:t>
        <a:bodyPr/>
        <a:lstStyle/>
        <a:p>
          <a:endParaRPr lang="en-US"/>
        </a:p>
      </dgm:t>
    </dgm:pt>
    <dgm:pt modelId="{C515BFE6-5B00-416B-A0CD-BF775A9279F6}" type="sibTrans" cxnId="{9E225E3E-9BE2-44DC-B516-45E3BB3C5D8F}">
      <dgm:prSet/>
      <dgm:spPr/>
      <dgm:t>
        <a:bodyPr/>
        <a:lstStyle/>
        <a:p>
          <a:endParaRPr lang="en-US"/>
        </a:p>
      </dgm:t>
    </dgm:pt>
    <dgm:pt modelId="{E53DF7D3-57E3-4124-8F89-4FAAC049A95D}">
      <dgm:prSet phldrT="[Text]"/>
      <dgm:spPr/>
      <dgm:t>
        <a:bodyPr/>
        <a:lstStyle/>
        <a:p>
          <a:r>
            <a:rPr lang="en-US" dirty="0"/>
            <a:t>Placing groups in a position of lower status , power or authority compared to the majority groups</a:t>
          </a:r>
        </a:p>
      </dgm:t>
    </dgm:pt>
    <dgm:pt modelId="{6F534F52-D2BF-4AFC-8F14-168401E0EC6C}" type="parTrans" cxnId="{34559912-955D-486B-84C8-CC5C20BA5FB6}">
      <dgm:prSet/>
      <dgm:spPr/>
      <dgm:t>
        <a:bodyPr/>
        <a:lstStyle/>
        <a:p>
          <a:endParaRPr lang="en-US"/>
        </a:p>
      </dgm:t>
    </dgm:pt>
    <dgm:pt modelId="{5738B03A-6AE9-40E0-8959-4D6BAD49314F}" type="sibTrans" cxnId="{34559912-955D-486B-84C8-CC5C20BA5FB6}">
      <dgm:prSet/>
      <dgm:spPr/>
      <dgm:t>
        <a:bodyPr/>
        <a:lstStyle/>
        <a:p>
          <a:endParaRPr lang="en-US"/>
        </a:p>
      </dgm:t>
    </dgm:pt>
    <dgm:pt modelId="{BF55C7FA-5BF2-4487-A206-11AD25DDD74D}">
      <dgm:prSet phldrT="[Text]"/>
      <dgm:spPr/>
      <dgm:t>
        <a:bodyPr/>
        <a:lstStyle/>
        <a:p>
          <a:r>
            <a:rPr lang="en-US" dirty="0"/>
            <a:t>which may be based on physical or cultural traits</a:t>
          </a:r>
        </a:p>
      </dgm:t>
    </dgm:pt>
    <dgm:pt modelId="{DD953F4D-6EBF-40D6-88BC-6A11634D4D0D}" type="parTrans" cxnId="{520FD8E7-4754-4D96-8976-D07DA01C715F}">
      <dgm:prSet/>
      <dgm:spPr/>
      <dgm:t>
        <a:bodyPr/>
        <a:lstStyle/>
        <a:p>
          <a:endParaRPr lang="en-US"/>
        </a:p>
      </dgm:t>
    </dgm:pt>
    <dgm:pt modelId="{5810EFD9-6AF3-4247-973F-C497011CE7FA}" type="sibTrans" cxnId="{520FD8E7-4754-4D96-8976-D07DA01C715F}">
      <dgm:prSet/>
      <dgm:spPr/>
      <dgm:t>
        <a:bodyPr/>
        <a:lstStyle/>
        <a:p>
          <a:endParaRPr lang="en-US"/>
        </a:p>
      </dgm:t>
    </dgm:pt>
    <dgm:pt modelId="{37F8BF1D-A597-4886-9BE9-3926DF1258D1}">
      <dgm:prSet phldrT="[Text]"/>
      <dgm:spPr/>
      <dgm:t>
        <a:bodyPr/>
        <a:lstStyle/>
        <a:p>
          <a:endParaRPr lang="en-US" dirty="0"/>
        </a:p>
      </dgm:t>
    </dgm:pt>
    <dgm:pt modelId="{192F0852-BF60-40B7-94B6-CC998E8C40F6}" type="parTrans" cxnId="{00A72709-BD44-4529-8A78-52AF98BDD4A3}">
      <dgm:prSet/>
      <dgm:spPr/>
      <dgm:t>
        <a:bodyPr/>
        <a:lstStyle/>
        <a:p>
          <a:endParaRPr lang="en-US"/>
        </a:p>
      </dgm:t>
    </dgm:pt>
    <dgm:pt modelId="{E6CA2A18-DF55-41A0-B1E1-A1A513B2217B}" type="sibTrans" cxnId="{00A72709-BD44-4529-8A78-52AF98BDD4A3}">
      <dgm:prSet/>
      <dgm:spPr/>
      <dgm:t>
        <a:bodyPr/>
        <a:lstStyle/>
        <a:p>
          <a:endParaRPr lang="en-US"/>
        </a:p>
      </dgm:t>
    </dgm:pt>
    <dgm:pt modelId="{34E8E7FB-8B4D-4AAF-8C3E-05259A3D221E}" type="pres">
      <dgm:prSet presAssocID="{06D171B8-6C14-45DF-91C3-3617D6A6B614}" presName="Name0" presStyleCnt="0">
        <dgm:presLayoutVars>
          <dgm:dir/>
          <dgm:animLvl val="lvl"/>
          <dgm:resizeHandles/>
        </dgm:presLayoutVars>
      </dgm:prSet>
      <dgm:spPr/>
    </dgm:pt>
    <dgm:pt modelId="{E080CEF3-E89F-4D6F-B8B1-61026BC68B00}" type="pres">
      <dgm:prSet presAssocID="{5C64F2ED-5D1A-4E7D-9AEB-6B18DF42845F}" presName="linNode" presStyleCnt="0"/>
      <dgm:spPr/>
    </dgm:pt>
    <dgm:pt modelId="{950612A6-ED5D-446F-B838-CAFC136FDA92}" type="pres">
      <dgm:prSet presAssocID="{5C64F2ED-5D1A-4E7D-9AEB-6B18DF42845F}" presName="parentShp" presStyleLbl="node1" presStyleIdx="0" presStyleCnt="2">
        <dgm:presLayoutVars>
          <dgm:bulletEnabled val="1"/>
        </dgm:presLayoutVars>
      </dgm:prSet>
      <dgm:spPr/>
    </dgm:pt>
    <dgm:pt modelId="{2BAF0B54-1531-4045-96DF-EAE3711AC724}" type="pres">
      <dgm:prSet presAssocID="{5C64F2ED-5D1A-4E7D-9AEB-6B18DF42845F}" presName="childShp" presStyleLbl="bgAccFollowNode1" presStyleIdx="0" presStyleCnt="2">
        <dgm:presLayoutVars>
          <dgm:bulletEnabled val="1"/>
        </dgm:presLayoutVars>
      </dgm:prSet>
      <dgm:spPr/>
    </dgm:pt>
    <dgm:pt modelId="{987CCF88-EB68-424D-A56E-043338DD2799}" type="pres">
      <dgm:prSet presAssocID="{3C733CA4-1D1F-4BD0-884F-582FF93244B3}" presName="spacing" presStyleCnt="0"/>
      <dgm:spPr/>
    </dgm:pt>
    <dgm:pt modelId="{7EFC568E-C66E-47E4-BA16-799DAF3A8233}" type="pres">
      <dgm:prSet presAssocID="{2398F19A-CC0B-4452-99CE-24C8A920A03F}" presName="linNode" presStyleCnt="0"/>
      <dgm:spPr/>
    </dgm:pt>
    <dgm:pt modelId="{94A2931E-3EBD-4FE9-BC6E-530C222971EE}" type="pres">
      <dgm:prSet presAssocID="{2398F19A-CC0B-4452-99CE-24C8A920A03F}" presName="parentShp" presStyleLbl="node1" presStyleIdx="1" presStyleCnt="2">
        <dgm:presLayoutVars>
          <dgm:bulletEnabled val="1"/>
        </dgm:presLayoutVars>
      </dgm:prSet>
      <dgm:spPr/>
    </dgm:pt>
    <dgm:pt modelId="{CA024CE6-AE38-4308-BF47-D23FA98D05B3}" type="pres">
      <dgm:prSet presAssocID="{2398F19A-CC0B-4452-99CE-24C8A920A03F}" presName="childShp" presStyleLbl="bgAccFollowNode1" presStyleIdx="1" presStyleCnt="2">
        <dgm:presLayoutVars>
          <dgm:bulletEnabled val="1"/>
        </dgm:presLayoutVars>
      </dgm:prSet>
      <dgm:spPr/>
    </dgm:pt>
  </dgm:ptLst>
  <dgm:cxnLst>
    <dgm:cxn modelId="{00A72709-BD44-4529-8A78-52AF98BDD4A3}" srcId="{5C64F2ED-5D1A-4E7D-9AEB-6B18DF42845F}" destId="{37F8BF1D-A597-4886-9BE9-3926DF1258D1}" srcOrd="0" destOrd="0" parTransId="{192F0852-BF60-40B7-94B6-CC998E8C40F6}" sibTransId="{E6CA2A18-DF55-41A0-B1E1-A1A513B2217B}"/>
    <dgm:cxn modelId="{34559912-955D-486B-84C8-CC5C20BA5FB6}" srcId="{2398F19A-CC0B-4452-99CE-24C8A920A03F}" destId="{E53DF7D3-57E3-4124-8F89-4FAAC049A95D}" srcOrd="0" destOrd="0" parTransId="{6F534F52-D2BF-4AFC-8F14-168401E0EC6C}" sibTransId="{5738B03A-6AE9-40E0-8959-4D6BAD49314F}"/>
    <dgm:cxn modelId="{B8384821-666C-441F-AF9C-0E6AAE22E2A7}" type="presOf" srcId="{2398F19A-CC0B-4452-99CE-24C8A920A03F}" destId="{94A2931E-3EBD-4FE9-BC6E-530C222971EE}" srcOrd="0" destOrd="0" presId="urn:microsoft.com/office/officeart/2005/8/layout/vList6"/>
    <dgm:cxn modelId="{EAB26722-15D9-4256-9545-53F9EBB11324}" type="presOf" srcId="{BF55C7FA-5BF2-4487-A206-11AD25DDD74D}" destId="{2BAF0B54-1531-4045-96DF-EAE3711AC724}" srcOrd="0" destOrd="1" presId="urn:microsoft.com/office/officeart/2005/8/layout/vList6"/>
    <dgm:cxn modelId="{9E225E3E-9BE2-44DC-B516-45E3BB3C5D8F}" srcId="{06D171B8-6C14-45DF-91C3-3617D6A6B614}" destId="{2398F19A-CC0B-4452-99CE-24C8A920A03F}" srcOrd="1" destOrd="0" parTransId="{80E95F06-1B91-4189-8B4D-61DB82E9D626}" sibTransId="{C515BFE6-5B00-416B-A0CD-BF775A9279F6}"/>
    <dgm:cxn modelId="{52D68E43-7C4E-4986-9851-452983644D2D}" srcId="{06D171B8-6C14-45DF-91C3-3617D6A6B614}" destId="{5C64F2ED-5D1A-4E7D-9AEB-6B18DF42845F}" srcOrd="0" destOrd="0" parTransId="{5E690558-7D13-4E64-8D0B-C48ABFAFC123}" sibTransId="{3C733CA4-1D1F-4BD0-884F-582FF93244B3}"/>
    <dgm:cxn modelId="{97A8C455-73FA-48DF-B26A-E7A6EFFA45F5}" type="presOf" srcId="{37F8BF1D-A597-4886-9BE9-3926DF1258D1}" destId="{2BAF0B54-1531-4045-96DF-EAE3711AC724}" srcOrd="0" destOrd="0" presId="urn:microsoft.com/office/officeart/2005/8/layout/vList6"/>
    <dgm:cxn modelId="{D8B415D3-FFB5-4E09-84F0-F82D4084A4DB}" type="presOf" srcId="{06D171B8-6C14-45DF-91C3-3617D6A6B614}" destId="{34E8E7FB-8B4D-4AAF-8C3E-05259A3D221E}" srcOrd="0" destOrd="0" presId="urn:microsoft.com/office/officeart/2005/8/layout/vList6"/>
    <dgm:cxn modelId="{B8048EE2-038D-44CE-9F78-AD8F06B92D30}" type="presOf" srcId="{5C64F2ED-5D1A-4E7D-9AEB-6B18DF42845F}" destId="{950612A6-ED5D-446F-B838-CAFC136FDA92}" srcOrd="0" destOrd="0" presId="urn:microsoft.com/office/officeart/2005/8/layout/vList6"/>
    <dgm:cxn modelId="{520FD8E7-4754-4D96-8976-D07DA01C715F}" srcId="{5C64F2ED-5D1A-4E7D-9AEB-6B18DF42845F}" destId="{BF55C7FA-5BF2-4487-A206-11AD25DDD74D}" srcOrd="1" destOrd="0" parTransId="{DD953F4D-6EBF-40D6-88BC-6A11634D4D0D}" sibTransId="{5810EFD9-6AF3-4247-973F-C497011CE7FA}"/>
    <dgm:cxn modelId="{499C85F4-A581-46CB-A78B-FB14254DDE7D}" type="presOf" srcId="{E53DF7D3-57E3-4124-8F89-4FAAC049A95D}" destId="{CA024CE6-AE38-4308-BF47-D23FA98D05B3}" srcOrd="0" destOrd="0" presId="urn:microsoft.com/office/officeart/2005/8/layout/vList6"/>
    <dgm:cxn modelId="{E9F8A6C3-E405-4DC5-9CAD-56A9D6028574}" type="presParOf" srcId="{34E8E7FB-8B4D-4AAF-8C3E-05259A3D221E}" destId="{E080CEF3-E89F-4D6F-B8B1-61026BC68B00}" srcOrd="0" destOrd="0" presId="urn:microsoft.com/office/officeart/2005/8/layout/vList6"/>
    <dgm:cxn modelId="{6B9874F6-9074-4277-9890-92C6411A7BCA}" type="presParOf" srcId="{E080CEF3-E89F-4D6F-B8B1-61026BC68B00}" destId="{950612A6-ED5D-446F-B838-CAFC136FDA92}" srcOrd="0" destOrd="0" presId="urn:microsoft.com/office/officeart/2005/8/layout/vList6"/>
    <dgm:cxn modelId="{1287E2A6-15C6-4564-89F5-57AD584AD326}" type="presParOf" srcId="{E080CEF3-E89F-4D6F-B8B1-61026BC68B00}" destId="{2BAF0B54-1531-4045-96DF-EAE3711AC724}" srcOrd="1" destOrd="0" presId="urn:microsoft.com/office/officeart/2005/8/layout/vList6"/>
    <dgm:cxn modelId="{CD0D2C24-BEDA-4E1E-A024-51CDE8BB4590}" type="presParOf" srcId="{34E8E7FB-8B4D-4AAF-8C3E-05259A3D221E}" destId="{987CCF88-EB68-424D-A56E-043338DD2799}" srcOrd="1" destOrd="0" presId="urn:microsoft.com/office/officeart/2005/8/layout/vList6"/>
    <dgm:cxn modelId="{1A31D1AD-143F-4BD2-89EC-DA1DC6139D71}" type="presParOf" srcId="{34E8E7FB-8B4D-4AAF-8C3E-05259A3D221E}" destId="{7EFC568E-C66E-47E4-BA16-799DAF3A8233}" srcOrd="2" destOrd="0" presId="urn:microsoft.com/office/officeart/2005/8/layout/vList6"/>
    <dgm:cxn modelId="{5865AC4E-7780-4083-9F92-FD631902B2E4}" type="presParOf" srcId="{7EFC568E-C66E-47E4-BA16-799DAF3A8233}" destId="{94A2931E-3EBD-4FE9-BC6E-530C222971EE}" srcOrd="0" destOrd="0" presId="urn:microsoft.com/office/officeart/2005/8/layout/vList6"/>
    <dgm:cxn modelId="{4D0CB191-5F28-464B-8CB1-F0E7B9B88C14}" type="presParOf" srcId="{7EFC568E-C66E-47E4-BA16-799DAF3A8233}" destId="{CA024CE6-AE38-4308-BF47-D23FA98D05B3}"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CE01621-31F8-44F8-A73A-B9405B53084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FCA714D-4519-4425-B47C-B311393963F7}">
      <dgm:prSet phldrT="[Text]" custT="1"/>
      <dgm:spPr/>
      <dgm:t>
        <a:bodyPr/>
        <a:lstStyle/>
        <a:p>
          <a:pPr algn="ctr"/>
          <a:r>
            <a:rPr lang="en-US" sz="3200" b="1" u="none" dirty="0">
              <a:solidFill>
                <a:schemeClr val="tx1"/>
              </a:solidFill>
              <a:latin typeface="Times New Roman" panose="02020603050405020304" pitchFamily="18" charset="0"/>
              <a:cs typeface="Times New Roman" panose="02020603050405020304" pitchFamily="18" charset="0"/>
            </a:rPr>
            <a:t>Prejudice</a:t>
          </a:r>
        </a:p>
      </dgm:t>
    </dgm:pt>
    <dgm:pt modelId="{160C60FC-BA2D-445D-B779-0CED1338EC33}" type="parTrans" cxnId="{1E4C459F-2413-40BF-B4BF-0325032831C4}">
      <dgm:prSet/>
      <dgm:spPr/>
      <dgm:t>
        <a:bodyPr/>
        <a:lstStyle/>
        <a:p>
          <a:endParaRPr lang="en-US"/>
        </a:p>
      </dgm:t>
    </dgm:pt>
    <dgm:pt modelId="{AE3D16CA-73B0-4C9E-A5D5-A0A69C86D45C}" type="sibTrans" cxnId="{1E4C459F-2413-40BF-B4BF-0325032831C4}">
      <dgm:prSet/>
      <dgm:spPr/>
      <dgm:t>
        <a:bodyPr/>
        <a:lstStyle/>
        <a:p>
          <a:endParaRPr lang="en-US"/>
        </a:p>
      </dgm:t>
    </dgm:pt>
    <dgm:pt modelId="{37BFAD4E-433A-417E-9348-EC650F51B493}">
      <dgm:prSet phldrT="[Text]" custT="1"/>
      <dgm:spPr/>
      <dgm:t>
        <a:bodyPr/>
        <a:lstStyle/>
        <a:p>
          <a:pPr algn="l"/>
          <a:r>
            <a:rPr lang="en-US" sz="2800" dirty="0">
              <a:latin typeface="Times New Roman" panose="02020603050405020304" pitchFamily="18" charset="0"/>
              <a:cs typeface="Times New Roman" panose="02020603050405020304" pitchFamily="18" charset="0"/>
            </a:rPr>
            <a:t>Rigid</a:t>
          </a:r>
          <a:r>
            <a:rPr lang="en-US" sz="2800" baseline="0" dirty="0">
              <a:latin typeface="Times New Roman" panose="02020603050405020304" pitchFamily="18" charset="0"/>
              <a:cs typeface="Times New Roman" panose="02020603050405020304" pitchFamily="18" charset="0"/>
            </a:rPr>
            <a:t> and unfair generalization about an entire category of people</a:t>
          </a:r>
          <a:endParaRPr lang="en-US" sz="2800" dirty="0">
            <a:latin typeface="Times New Roman" panose="02020603050405020304" pitchFamily="18" charset="0"/>
            <a:cs typeface="Times New Roman" panose="02020603050405020304" pitchFamily="18" charset="0"/>
          </a:endParaRPr>
        </a:p>
      </dgm:t>
    </dgm:pt>
    <dgm:pt modelId="{4FDFBAAD-9344-4DFA-9C83-E702AA90494A}" type="parTrans" cxnId="{3883DD02-9A06-41DC-8EE3-AE6E0871963B}">
      <dgm:prSet/>
      <dgm:spPr/>
      <dgm:t>
        <a:bodyPr/>
        <a:lstStyle/>
        <a:p>
          <a:endParaRPr lang="en-US"/>
        </a:p>
      </dgm:t>
    </dgm:pt>
    <dgm:pt modelId="{233BA11C-11ED-405E-938A-598D0B8B4472}" type="sibTrans" cxnId="{3883DD02-9A06-41DC-8EE3-AE6E0871963B}">
      <dgm:prSet/>
      <dgm:spPr/>
      <dgm:t>
        <a:bodyPr/>
        <a:lstStyle/>
        <a:p>
          <a:endParaRPr lang="en-US"/>
        </a:p>
      </dgm:t>
    </dgm:pt>
    <dgm:pt modelId="{CF9E13CC-D96E-4E04-8B05-40783AE81ADE}">
      <dgm:prSet phldrT="[Text]" custT="1"/>
      <dgm:spPr/>
      <dgm:t>
        <a:bodyPr/>
        <a:lstStyle/>
        <a:p>
          <a:pPr algn="l"/>
          <a:r>
            <a:rPr lang="en-US" sz="2800" dirty="0">
              <a:latin typeface="Times New Roman" panose="02020603050405020304" pitchFamily="18" charset="0"/>
              <a:cs typeface="Times New Roman" panose="02020603050405020304" pitchFamily="18" charset="0"/>
            </a:rPr>
            <a:t>A simplified description applied to every person in some category.</a:t>
          </a:r>
        </a:p>
      </dgm:t>
    </dgm:pt>
    <dgm:pt modelId="{38ADC522-9853-4667-8A5B-817799E6AF71}" type="parTrans" cxnId="{FD21A434-074C-48D9-8C05-4A6085E1A0A8}">
      <dgm:prSet/>
      <dgm:spPr/>
      <dgm:t>
        <a:bodyPr/>
        <a:lstStyle/>
        <a:p>
          <a:endParaRPr lang="en-US"/>
        </a:p>
      </dgm:t>
    </dgm:pt>
    <dgm:pt modelId="{1AF45DC4-7CDE-4608-84A0-2C237D33DEB7}" type="sibTrans" cxnId="{FD21A434-074C-48D9-8C05-4A6085E1A0A8}">
      <dgm:prSet/>
      <dgm:spPr/>
      <dgm:t>
        <a:bodyPr/>
        <a:lstStyle/>
        <a:p>
          <a:endParaRPr lang="en-US"/>
        </a:p>
      </dgm:t>
    </dgm:pt>
    <dgm:pt modelId="{F9CD8735-DF56-4DF7-8F18-D855FCC7EFDA}">
      <dgm:prSet phldrT="[Text]" custT="1"/>
      <dgm:spPr/>
      <dgm:t>
        <a:bodyPr/>
        <a:lstStyle/>
        <a:p>
          <a:r>
            <a:rPr lang="en-US" sz="3200" b="1" dirty="0">
              <a:solidFill>
                <a:schemeClr val="tx1"/>
              </a:solidFill>
              <a:latin typeface="Times New Roman" panose="02020603050405020304" pitchFamily="18" charset="0"/>
              <a:cs typeface="Times New Roman" panose="02020603050405020304" pitchFamily="18" charset="0"/>
            </a:rPr>
            <a:t>Stereotype</a:t>
          </a:r>
        </a:p>
      </dgm:t>
    </dgm:pt>
    <dgm:pt modelId="{DC94C2B4-17A8-4790-B7D2-E91F3D5F3066}" type="sibTrans" cxnId="{F1743B6D-489C-45D1-A647-5B73CE5D4197}">
      <dgm:prSet/>
      <dgm:spPr/>
      <dgm:t>
        <a:bodyPr/>
        <a:lstStyle/>
        <a:p>
          <a:endParaRPr lang="en-US"/>
        </a:p>
      </dgm:t>
    </dgm:pt>
    <dgm:pt modelId="{54AD7B4E-B917-4E69-8C8C-360DB45A5A8A}" type="parTrans" cxnId="{F1743B6D-489C-45D1-A647-5B73CE5D4197}">
      <dgm:prSet/>
      <dgm:spPr/>
      <dgm:t>
        <a:bodyPr/>
        <a:lstStyle/>
        <a:p>
          <a:endParaRPr lang="en-US"/>
        </a:p>
      </dgm:t>
    </dgm:pt>
    <dgm:pt modelId="{17F0D47F-6897-4FA5-9705-DCC89C96E4AD}" type="pres">
      <dgm:prSet presAssocID="{9CE01621-31F8-44F8-A73A-B9405B53084D}" presName="Name0" presStyleCnt="0">
        <dgm:presLayoutVars>
          <dgm:dir/>
          <dgm:animLvl val="lvl"/>
          <dgm:resizeHandles val="exact"/>
        </dgm:presLayoutVars>
      </dgm:prSet>
      <dgm:spPr/>
    </dgm:pt>
    <dgm:pt modelId="{34E108AB-D39A-41C8-84D4-EC90C942FE5F}" type="pres">
      <dgm:prSet presAssocID="{BFCA714D-4519-4425-B47C-B311393963F7}" presName="composite" presStyleCnt="0"/>
      <dgm:spPr/>
    </dgm:pt>
    <dgm:pt modelId="{A1FAA16A-9F5F-4D6F-9AC2-0D17418B1AEF}" type="pres">
      <dgm:prSet presAssocID="{BFCA714D-4519-4425-B47C-B311393963F7}" presName="parTx" presStyleLbl="alignNode1" presStyleIdx="0" presStyleCnt="2" custLinFactNeighborX="372" custLinFactNeighborY="-5007">
        <dgm:presLayoutVars>
          <dgm:chMax val="0"/>
          <dgm:chPref val="0"/>
          <dgm:bulletEnabled val="1"/>
        </dgm:presLayoutVars>
      </dgm:prSet>
      <dgm:spPr/>
    </dgm:pt>
    <dgm:pt modelId="{E2E401EA-CCD7-42DF-A13F-D4DD133D9DE2}" type="pres">
      <dgm:prSet presAssocID="{BFCA714D-4519-4425-B47C-B311393963F7}" presName="desTx" presStyleLbl="alignAccFollowNode1" presStyleIdx="0" presStyleCnt="2">
        <dgm:presLayoutVars>
          <dgm:bulletEnabled val="1"/>
        </dgm:presLayoutVars>
      </dgm:prSet>
      <dgm:spPr/>
    </dgm:pt>
    <dgm:pt modelId="{38628C41-E0B5-4E34-9C5B-CEC0D0A5E644}" type="pres">
      <dgm:prSet presAssocID="{AE3D16CA-73B0-4C9E-A5D5-A0A69C86D45C}" presName="space" presStyleCnt="0"/>
      <dgm:spPr/>
    </dgm:pt>
    <dgm:pt modelId="{51E9255D-F963-4316-913D-EDD75E97B54E}" type="pres">
      <dgm:prSet presAssocID="{F9CD8735-DF56-4DF7-8F18-D855FCC7EFDA}" presName="composite" presStyleCnt="0"/>
      <dgm:spPr/>
    </dgm:pt>
    <dgm:pt modelId="{D90988DC-9261-4E5B-9C53-A507B11B41CF}" type="pres">
      <dgm:prSet presAssocID="{F9CD8735-DF56-4DF7-8F18-D855FCC7EFDA}" presName="parTx" presStyleLbl="alignNode1" presStyleIdx="1" presStyleCnt="2" custScaleY="120433" custLinFactNeighborY="-3077">
        <dgm:presLayoutVars>
          <dgm:chMax val="0"/>
          <dgm:chPref val="0"/>
          <dgm:bulletEnabled val="1"/>
        </dgm:presLayoutVars>
      </dgm:prSet>
      <dgm:spPr/>
    </dgm:pt>
    <dgm:pt modelId="{AA250C29-8A39-485D-82FF-F5777B246ECA}" type="pres">
      <dgm:prSet presAssocID="{F9CD8735-DF56-4DF7-8F18-D855FCC7EFDA}" presName="desTx" presStyleLbl="alignAccFollowNode1" presStyleIdx="1" presStyleCnt="2">
        <dgm:presLayoutVars>
          <dgm:bulletEnabled val="1"/>
        </dgm:presLayoutVars>
      </dgm:prSet>
      <dgm:spPr/>
    </dgm:pt>
  </dgm:ptLst>
  <dgm:cxnLst>
    <dgm:cxn modelId="{3883DD02-9A06-41DC-8EE3-AE6E0871963B}" srcId="{BFCA714D-4519-4425-B47C-B311393963F7}" destId="{37BFAD4E-433A-417E-9348-EC650F51B493}" srcOrd="0" destOrd="0" parTransId="{4FDFBAAD-9344-4DFA-9C83-E702AA90494A}" sibTransId="{233BA11C-11ED-405E-938A-598D0B8B4472}"/>
    <dgm:cxn modelId="{78C0DD22-B237-4A6E-B8A9-1C5A98D2D5C8}" type="presOf" srcId="{9CE01621-31F8-44F8-A73A-B9405B53084D}" destId="{17F0D47F-6897-4FA5-9705-DCC89C96E4AD}" srcOrd="0" destOrd="0" presId="urn:microsoft.com/office/officeart/2005/8/layout/hList1"/>
    <dgm:cxn modelId="{D51BF72B-6187-4E4B-BC6F-398210617585}" type="presOf" srcId="{37BFAD4E-433A-417E-9348-EC650F51B493}" destId="{E2E401EA-CCD7-42DF-A13F-D4DD133D9DE2}" srcOrd="0" destOrd="0" presId="urn:microsoft.com/office/officeart/2005/8/layout/hList1"/>
    <dgm:cxn modelId="{FD21A434-074C-48D9-8C05-4A6085E1A0A8}" srcId="{F9CD8735-DF56-4DF7-8F18-D855FCC7EFDA}" destId="{CF9E13CC-D96E-4E04-8B05-40783AE81ADE}" srcOrd="0" destOrd="0" parTransId="{38ADC522-9853-4667-8A5B-817799E6AF71}" sibTransId="{1AF45DC4-7CDE-4608-84A0-2C237D33DEB7}"/>
    <dgm:cxn modelId="{F1743B6D-489C-45D1-A647-5B73CE5D4197}" srcId="{9CE01621-31F8-44F8-A73A-B9405B53084D}" destId="{F9CD8735-DF56-4DF7-8F18-D855FCC7EFDA}" srcOrd="1" destOrd="0" parTransId="{54AD7B4E-B917-4E69-8C8C-360DB45A5A8A}" sibTransId="{DC94C2B4-17A8-4790-B7D2-E91F3D5F3066}"/>
    <dgm:cxn modelId="{950C9970-8F67-4454-AE3F-C9590AB7BD84}" type="presOf" srcId="{BFCA714D-4519-4425-B47C-B311393963F7}" destId="{A1FAA16A-9F5F-4D6F-9AC2-0D17418B1AEF}" srcOrd="0" destOrd="0" presId="urn:microsoft.com/office/officeart/2005/8/layout/hList1"/>
    <dgm:cxn modelId="{1E4C459F-2413-40BF-B4BF-0325032831C4}" srcId="{9CE01621-31F8-44F8-A73A-B9405B53084D}" destId="{BFCA714D-4519-4425-B47C-B311393963F7}" srcOrd="0" destOrd="0" parTransId="{160C60FC-BA2D-445D-B779-0CED1338EC33}" sibTransId="{AE3D16CA-73B0-4C9E-A5D5-A0A69C86D45C}"/>
    <dgm:cxn modelId="{196792C7-763A-472F-8F3C-E88ADED652CC}" type="presOf" srcId="{CF9E13CC-D96E-4E04-8B05-40783AE81ADE}" destId="{AA250C29-8A39-485D-82FF-F5777B246ECA}" srcOrd="0" destOrd="0" presId="urn:microsoft.com/office/officeart/2005/8/layout/hList1"/>
    <dgm:cxn modelId="{C82F51DA-9176-413E-B2B6-B17A0C933D7D}" type="presOf" srcId="{F9CD8735-DF56-4DF7-8F18-D855FCC7EFDA}" destId="{D90988DC-9261-4E5B-9C53-A507B11B41CF}" srcOrd="0" destOrd="0" presId="urn:microsoft.com/office/officeart/2005/8/layout/hList1"/>
    <dgm:cxn modelId="{06D6EF12-7F40-4C80-91A1-9ADFA9FA8032}" type="presParOf" srcId="{17F0D47F-6897-4FA5-9705-DCC89C96E4AD}" destId="{34E108AB-D39A-41C8-84D4-EC90C942FE5F}" srcOrd="0" destOrd="0" presId="urn:microsoft.com/office/officeart/2005/8/layout/hList1"/>
    <dgm:cxn modelId="{31CDC726-1FD7-4DDF-A9CD-B2228F729B2B}" type="presParOf" srcId="{34E108AB-D39A-41C8-84D4-EC90C942FE5F}" destId="{A1FAA16A-9F5F-4D6F-9AC2-0D17418B1AEF}" srcOrd="0" destOrd="0" presId="urn:microsoft.com/office/officeart/2005/8/layout/hList1"/>
    <dgm:cxn modelId="{79BF245D-9D31-4F7E-AF42-215989625792}" type="presParOf" srcId="{34E108AB-D39A-41C8-84D4-EC90C942FE5F}" destId="{E2E401EA-CCD7-42DF-A13F-D4DD133D9DE2}" srcOrd="1" destOrd="0" presId="urn:microsoft.com/office/officeart/2005/8/layout/hList1"/>
    <dgm:cxn modelId="{60AF60AD-09B6-4780-9265-1EBDFF7C00FF}" type="presParOf" srcId="{17F0D47F-6897-4FA5-9705-DCC89C96E4AD}" destId="{38628C41-E0B5-4E34-9C5B-CEC0D0A5E644}" srcOrd="1" destOrd="0" presId="urn:microsoft.com/office/officeart/2005/8/layout/hList1"/>
    <dgm:cxn modelId="{DAA09797-0CFF-4771-850D-EDE1DE8086F7}" type="presParOf" srcId="{17F0D47F-6897-4FA5-9705-DCC89C96E4AD}" destId="{51E9255D-F963-4316-913D-EDD75E97B54E}" srcOrd="2" destOrd="0" presId="urn:microsoft.com/office/officeart/2005/8/layout/hList1"/>
    <dgm:cxn modelId="{DA330830-9818-4DDC-BFB6-952616C449B1}" type="presParOf" srcId="{51E9255D-F963-4316-913D-EDD75E97B54E}" destId="{D90988DC-9261-4E5B-9C53-A507B11B41CF}" srcOrd="0" destOrd="0" presId="urn:microsoft.com/office/officeart/2005/8/layout/hList1"/>
    <dgm:cxn modelId="{429A2DDD-A1B4-47B3-9377-50F972E2373B}" type="presParOf" srcId="{51E9255D-F963-4316-913D-EDD75E97B54E}" destId="{AA250C29-8A39-485D-82FF-F5777B246EC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CE01621-31F8-44F8-A73A-B9405B53084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FCA714D-4519-4425-B47C-B311393963F7}">
      <dgm:prSet phldrT="[Text]" custT="1"/>
      <dgm:spPr/>
      <dgm:t>
        <a:bodyPr/>
        <a:lstStyle/>
        <a:p>
          <a:pPr algn="ctr"/>
          <a:r>
            <a:rPr lang="en-US" sz="2800" b="1" u="none" dirty="0">
              <a:solidFill>
                <a:schemeClr val="tx1"/>
              </a:solidFill>
              <a:latin typeface="Times New Roman" panose="02020603050405020304" pitchFamily="18" charset="0"/>
              <a:cs typeface="Times New Roman" panose="02020603050405020304" pitchFamily="18" charset="0"/>
            </a:rPr>
            <a:t>Discrimination</a:t>
          </a:r>
        </a:p>
      </dgm:t>
    </dgm:pt>
    <dgm:pt modelId="{160C60FC-BA2D-445D-B779-0CED1338EC33}" type="parTrans" cxnId="{1E4C459F-2413-40BF-B4BF-0325032831C4}">
      <dgm:prSet/>
      <dgm:spPr/>
      <dgm:t>
        <a:bodyPr/>
        <a:lstStyle/>
        <a:p>
          <a:endParaRPr lang="en-US"/>
        </a:p>
      </dgm:t>
    </dgm:pt>
    <dgm:pt modelId="{AE3D16CA-73B0-4C9E-A5D5-A0A69C86D45C}" type="sibTrans" cxnId="{1E4C459F-2413-40BF-B4BF-0325032831C4}">
      <dgm:prSet/>
      <dgm:spPr/>
      <dgm:t>
        <a:bodyPr/>
        <a:lstStyle/>
        <a:p>
          <a:endParaRPr lang="en-US"/>
        </a:p>
      </dgm:t>
    </dgm:pt>
    <dgm:pt modelId="{37BFAD4E-433A-417E-9348-EC650F51B493}">
      <dgm:prSet phldrT="[Text]" custT="1"/>
      <dgm:spPr/>
      <dgm:t>
        <a:bodyPr/>
        <a:lstStyle/>
        <a:p>
          <a:pPr algn="l"/>
          <a:r>
            <a:rPr lang="en-US" sz="2800" dirty="0">
              <a:latin typeface="Times New Roman" panose="02020603050405020304" pitchFamily="18" charset="0"/>
              <a:cs typeface="Times New Roman" panose="02020603050405020304" pitchFamily="18" charset="0"/>
            </a:rPr>
            <a:t>Unequal treatment of various categories of people</a:t>
          </a:r>
        </a:p>
      </dgm:t>
    </dgm:pt>
    <dgm:pt modelId="{4FDFBAAD-9344-4DFA-9C83-E702AA90494A}" type="parTrans" cxnId="{3883DD02-9A06-41DC-8EE3-AE6E0871963B}">
      <dgm:prSet/>
      <dgm:spPr/>
      <dgm:t>
        <a:bodyPr/>
        <a:lstStyle/>
        <a:p>
          <a:endParaRPr lang="en-US"/>
        </a:p>
      </dgm:t>
    </dgm:pt>
    <dgm:pt modelId="{233BA11C-11ED-405E-938A-598D0B8B4472}" type="sibTrans" cxnId="{3883DD02-9A06-41DC-8EE3-AE6E0871963B}">
      <dgm:prSet/>
      <dgm:spPr/>
      <dgm:t>
        <a:bodyPr/>
        <a:lstStyle/>
        <a:p>
          <a:endParaRPr lang="en-US"/>
        </a:p>
      </dgm:t>
    </dgm:pt>
    <dgm:pt modelId="{CF9E13CC-D96E-4E04-8B05-40783AE81ADE}">
      <dgm:prSet phldrT="[Text]" custT="1"/>
      <dgm:spPr/>
      <dgm:t>
        <a:bodyPr/>
        <a:lstStyle/>
        <a:p>
          <a:pPr algn="l"/>
          <a:r>
            <a:rPr lang="en-US" sz="2800" b="0" i="0" dirty="0" err="1">
              <a:latin typeface="Times New Roman" panose="02020603050405020304" pitchFamily="18" charset="0"/>
              <a:cs typeface="Times New Roman" panose="02020603050405020304" pitchFamily="18" charset="0"/>
            </a:rPr>
            <a:t>biseness</a:t>
          </a:r>
          <a:r>
            <a:rPr lang="en-US" sz="2800" b="0" i="0" dirty="0">
              <a:latin typeface="Times New Roman" panose="02020603050405020304" pitchFamily="18" charset="0"/>
              <a:cs typeface="Times New Roman" panose="02020603050405020304" pitchFamily="18" charset="0"/>
            </a:rPr>
            <a:t> in institutional places</a:t>
          </a:r>
          <a:endParaRPr lang="en-US" sz="2800" dirty="0">
            <a:latin typeface="Times New Roman" panose="02020603050405020304" pitchFamily="18" charset="0"/>
            <a:cs typeface="Times New Roman" panose="02020603050405020304" pitchFamily="18" charset="0"/>
          </a:endParaRPr>
        </a:p>
      </dgm:t>
    </dgm:pt>
    <dgm:pt modelId="{38ADC522-9853-4667-8A5B-817799E6AF71}" type="parTrans" cxnId="{FD21A434-074C-48D9-8C05-4A6085E1A0A8}">
      <dgm:prSet/>
      <dgm:spPr/>
      <dgm:t>
        <a:bodyPr/>
        <a:lstStyle/>
        <a:p>
          <a:endParaRPr lang="en-US"/>
        </a:p>
      </dgm:t>
    </dgm:pt>
    <dgm:pt modelId="{1AF45DC4-7CDE-4608-84A0-2C237D33DEB7}" type="sibTrans" cxnId="{FD21A434-074C-48D9-8C05-4A6085E1A0A8}">
      <dgm:prSet/>
      <dgm:spPr/>
      <dgm:t>
        <a:bodyPr/>
        <a:lstStyle/>
        <a:p>
          <a:endParaRPr lang="en-US"/>
        </a:p>
      </dgm:t>
    </dgm:pt>
    <dgm:pt modelId="{F9CD8735-DF56-4DF7-8F18-D855FCC7EFDA}">
      <dgm:prSet phldrT="[Text]" custT="1"/>
      <dgm:spPr/>
      <dgm:t>
        <a:bodyPr/>
        <a:lstStyle/>
        <a:p>
          <a:r>
            <a:rPr lang="en-US" sz="2400" b="1" dirty="0">
              <a:solidFill>
                <a:schemeClr val="tx1"/>
              </a:solidFill>
              <a:latin typeface="Times New Roman" panose="02020603050405020304" pitchFamily="18" charset="0"/>
              <a:cs typeface="Times New Roman" panose="02020603050405020304" pitchFamily="18" charset="0"/>
            </a:rPr>
            <a:t>Institutional Prejudice and Discrimination</a:t>
          </a:r>
        </a:p>
      </dgm:t>
    </dgm:pt>
    <dgm:pt modelId="{DC94C2B4-17A8-4790-B7D2-E91F3D5F3066}" type="sibTrans" cxnId="{F1743B6D-489C-45D1-A647-5B73CE5D4197}">
      <dgm:prSet/>
      <dgm:spPr/>
      <dgm:t>
        <a:bodyPr/>
        <a:lstStyle/>
        <a:p>
          <a:endParaRPr lang="en-US"/>
        </a:p>
      </dgm:t>
    </dgm:pt>
    <dgm:pt modelId="{54AD7B4E-B917-4E69-8C8C-360DB45A5A8A}" type="parTrans" cxnId="{F1743B6D-489C-45D1-A647-5B73CE5D4197}">
      <dgm:prSet/>
      <dgm:spPr/>
      <dgm:t>
        <a:bodyPr/>
        <a:lstStyle/>
        <a:p>
          <a:endParaRPr lang="en-US"/>
        </a:p>
      </dgm:t>
    </dgm:pt>
    <dgm:pt modelId="{17F0D47F-6897-4FA5-9705-DCC89C96E4AD}" type="pres">
      <dgm:prSet presAssocID="{9CE01621-31F8-44F8-A73A-B9405B53084D}" presName="Name0" presStyleCnt="0">
        <dgm:presLayoutVars>
          <dgm:dir/>
          <dgm:animLvl val="lvl"/>
          <dgm:resizeHandles val="exact"/>
        </dgm:presLayoutVars>
      </dgm:prSet>
      <dgm:spPr/>
    </dgm:pt>
    <dgm:pt modelId="{34E108AB-D39A-41C8-84D4-EC90C942FE5F}" type="pres">
      <dgm:prSet presAssocID="{BFCA714D-4519-4425-B47C-B311393963F7}" presName="composite" presStyleCnt="0"/>
      <dgm:spPr/>
    </dgm:pt>
    <dgm:pt modelId="{A1FAA16A-9F5F-4D6F-9AC2-0D17418B1AEF}" type="pres">
      <dgm:prSet presAssocID="{BFCA714D-4519-4425-B47C-B311393963F7}" presName="parTx" presStyleLbl="alignNode1" presStyleIdx="0" presStyleCnt="2" custLinFactNeighborX="372" custLinFactNeighborY="-5007">
        <dgm:presLayoutVars>
          <dgm:chMax val="0"/>
          <dgm:chPref val="0"/>
          <dgm:bulletEnabled val="1"/>
        </dgm:presLayoutVars>
      </dgm:prSet>
      <dgm:spPr/>
    </dgm:pt>
    <dgm:pt modelId="{E2E401EA-CCD7-42DF-A13F-D4DD133D9DE2}" type="pres">
      <dgm:prSet presAssocID="{BFCA714D-4519-4425-B47C-B311393963F7}" presName="desTx" presStyleLbl="alignAccFollowNode1" presStyleIdx="0" presStyleCnt="2">
        <dgm:presLayoutVars>
          <dgm:bulletEnabled val="1"/>
        </dgm:presLayoutVars>
      </dgm:prSet>
      <dgm:spPr/>
    </dgm:pt>
    <dgm:pt modelId="{38628C41-E0B5-4E34-9C5B-CEC0D0A5E644}" type="pres">
      <dgm:prSet presAssocID="{AE3D16CA-73B0-4C9E-A5D5-A0A69C86D45C}" presName="space" presStyleCnt="0"/>
      <dgm:spPr/>
    </dgm:pt>
    <dgm:pt modelId="{51E9255D-F963-4316-913D-EDD75E97B54E}" type="pres">
      <dgm:prSet presAssocID="{F9CD8735-DF56-4DF7-8F18-D855FCC7EFDA}" presName="composite" presStyleCnt="0"/>
      <dgm:spPr/>
    </dgm:pt>
    <dgm:pt modelId="{D90988DC-9261-4E5B-9C53-A507B11B41CF}" type="pres">
      <dgm:prSet presAssocID="{F9CD8735-DF56-4DF7-8F18-D855FCC7EFDA}" presName="parTx" presStyleLbl="alignNode1" presStyleIdx="1" presStyleCnt="2" custScaleY="120433" custLinFactNeighborX="4171" custLinFactNeighborY="-3608">
        <dgm:presLayoutVars>
          <dgm:chMax val="0"/>
          <dgm:chPref val="0"/>
          <dgm:bulletEnabled val="1"/>
        </dgm:presLayoutVars>
      </dgm:prSet>
      <dgm:spPr/>
    </dgm:pt>
    <dgm:pt modelId="{AA250C29-8A39-485D-82FF-F5777B246ECA}" type="pres">
      <dgm:prSet presAssocID="{F9CD8735-DF56-4DF7-8F18-D855FCC7EFDA}" presName="desTx" presStyleLbl="alignAccFollowNode1" presStyleIdx="1" presStyleCnt="2" custScaleY="89833">
        <dgm:presLayoutVars>
          <dgm:bulletEnabled val="1"/>
        </dgm:presLayoutVars>
      </dgm:prSet>
      <dgm:spPr/>
    </dgm:pt>
  </dgm:ptLst>
  <dgm:cxnLst>
    <dgm:cxn modelId="{3883DD02-9A06-41DC-8EE3-AE6E0871963B}" srcId="{BFCA714D-4519-4425-B47C-B311393963F7}" destId="{37BFAD4E-433A-417E-9348-EC650F51B493}" srcOrd="0" destOrd="0" parTransId="{4FDFBAAD-9344-4DFA-9C83-E702AA90494A}" sibTransId="{233BA11C-11ED-405E-938A-598D0B8B4472}"/>
    <dgm:cxn modelId="{78C0DD22-B237-4A6E-B8A9-1C5A98D2D5C8}" type="presOf" srcId="{9CE01621-31F8-44F8-A73A-B9405B53084D}" destId="{17F0D47F-6897-4FA5-9705-DCC89C96E4AD}" srcOrd="0" destOrd="0" presId="urn:microsoft.com/office/officeart/2005/8/layout/hList1"/>
    <dgm:cxn modelId="{D51BF72B-6187-4E4B-BC6F-398210617585}" type="presOf" srcId="{37BFAD4E-433A-417E-9348-EC650F51B493}" destId="{E2E401EA-CCD7-42DF-A13F-D4DD133D9DE2}" srcOrd="0" destOrd="0" presId="urn:microsoft.com/office/officeart/2005/8/layout/hList1"/>
    <dgm:cxn modelId="{FD21A434-074C-48D9-8C05-4A6085E1A0A8}" srcId="{F9CD8735-DF56-4DF7-8F18-D855FCC7EFDA}" destId="{CF9E13CC-D96E-4E04-8B05-40783AE81ADE}" srcOrd="0" destOrd="0" parTransId="{38ADC522-9853-4667-8A5B-817799E6AF71}" sibTransId="{1AF45DC4-7CDE-4608-84A0-2C237D33DEB7}"/>
    <dgm:cxn modelId="{F1743B6D-489C-45D1-A647-5B73CE5D4197}" srcId="{9CE01621-31F8-44F8-A73A-B9405B53084D}" destId="{F9CD8735-DF56-4DF7-8F18-D855FCC7EFDA}" srcOrd="1" destOrd="0" parTransId="{54AD7B4E-B917-4E69-8C8C-360DB45A5A8A}" sibTransId="{DC94C2B4-17A8-4790-B7D2-E91F3D5F3066}"/>
    <dgm:cxn modelId="{950C9970-8F67-4454-AE3F-C9590AB7BD84}" type="presOf" srcId="{BFCA714D-4519-4425-B47C-B311393963F7}" destId="{A1FAA16A-9F5F-4D6F-9AC2-0D17418B1AEF}" srcOrd="0" destOrd="0" presId="urn:microsoft.com/office/officeart/2005/8/layout/hList1"/>
    <dgm:cxn modelId="{1E4C459F-2413-40BF-B4BF-0325032831C4}" srcId="{9CE01621-31F8-44F8-A73A-B9405B53084D}" destId="{BFCA714D-4519-4425-B47C-B311393963F7}" srcOrd="0" destOrd="0" parTransId="{160C60FC-BA2D-445D-B779-0CED1338EC33}" sibTransId="{AE3D16CA-73B0-4C9E-A5D5-A0A69C86D45C}"/>
    <dgm:cxn modelId="{196792C7-763A-472F-8F3C-E88ADED652CC}" type="presOf" srcId="{CF9E13CC-D96E-4E04-8B05-40783AE81ADE}" destId="{AA250C29-8A39-485D-82FF-F5777B246ECA}" srcOrd="0" destOrd="0" presId="urn:microsoft.com/office/officeart/2005/8/layout/hList1"/>
    <dgm:cxn modelId="{C82F51DA-9176-413E-B2B6-B17A0C933D7D}" type="presOf" srcId="{F9CD8735-DF56-4DF7-8F18-D855FCC7EFDA}" destId="{D90988DC-9261-4E5B-9C53-A507B11B41CF}" srcOrd="0" destOrd="0" presId="urn:microsoft.com/office/officeart/2005/8/layout/hList1"/>
    <dgm:cxn modelId="{06D6EF12-7F40-4C80-91A1-9ADFA9FA8032}" type="presParOf" srcId="{17F0D47F-6897-4FA5-9705-DCC89C96E4AD}" destId="{34E108AB-D39A-41C8-84D4-EC90C942FE5F}" srcOrd="0" destOrd="0" presId="urn:microsoft.com/office/officeart/2005/8/layout/hList1"/>
    <dgm:cxn modelId="{31CDC726-1FD7-4DDF-A9CD-B2228F729B2B}" type="presParOf" srcId="{34E108AB-D39A-41C8-84D4-EC90C942FE5F}" destId="{A1FAA16A-9F5F-4D6F-9AC2-0D17418B1AEF}" srcOrd="0" destOrd="0" presId="urn:microsoft.com/office/officeart/2005/8/layout/hList1"/>
    <dgm:cxn modelId="{79BF245D-9D31-4F7E-AF42-215989625792}" type="presParOf" srcId="{34E108AB-D39A-41C8-84D4-EC90C942FE5F}" destId="{E2E401EA-CCD7-42DF-A13F-D4DD133D9DE2}" srcOrd="1" destOrd="0" presId="urn:microsoft.com/office/officeart/2005/8/layout/hList1"/>
    <dgm:cxn modelId="{60AF60AD-09B6-4780-9265-1EBDFF7C00FF}" type="presParOf" srcId="{17F0D47F-6897-4FA5-9705-DCC89C96E4AD}" destId="{38628C41-E0B5-4E34-9C5B-CEC0D0A5E644}" srcOrd="1" destOrd="0" presId="urn:microsoft.com/office/officeart/2005/8/layout/hList1"/>
    <dgm:cxn modelId="{DAA09797-0CFF-4771-850D-EDE1DE8086F7}" type="presParOf" srcId="{17F0D47F-6897-4FA5-9705-DCC89C96E4AD}" destId="{51E9255D-F963-4316-913D-EDD75E97B54E}" srcOrd="2" destOrd="0" presId="urn:microsoft.com/office/officeart/2005/8/layout/hList1"/>
    <dgm:cxn modelId="{DA330830-9818-4DDC-BFB6-952616C449B1}" type="presParOf" srcId="{51E9255D-F963-4316-913D-EDD75E97B54E}" destId="{D90988DC-9261-4E5B-9C53-A507B11B41CF}" srcOrd="0" destOrd="0" presId="urn:microsoft.com/office/officeart/2005/8/layout/hList1"/>
    <dgm:cxn modelId="{429A2DDD-A1B4-47B3-9377-50F972E2373B}" type="presParOf" srcId="{51E9255D-F963-4316-913D-EDD75E97B54E}" destId="{AA250C29-8A39-485D-82FF-F5777B246EC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AA16A-9F5F-4D6F-9AC2-0D17418B1AEF}">
      <dsp:nvSpPr>
        <dsp:cNvPr id="0" name=""/>
        <dsp:cNvSpPr/>
      </dsp:nvSpPr>
      <dsp:spPr>
        <a:xfrm>
          <a:off x="0" y="0"/>
          <a:ext cx="2848570" cy="6912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b="1" u="none" kern="1200" dirty="0">
              <a:solidFill>
                <a:schemeClr val="tx1"/>
              </a:solidFill>
              <a:latin typeface="Times New Roman" panose="02020603050405020304" pitchFamily="18" charset="0"/>
              <a:cs typeface="Times New Roman" panose="02020603050405020304" pitchFamily="18" charset="0"/>
            </a:rPr>
            <a:t>Race</a:t>
          </a:r>
        </a:p>
      </dsp:txBody>
      <dsp:txXfrm>
        <a:off x="0" y="0"/>
        <a:ext cx="2848570" cy="691200"/>
      </dsp:txXfrm>
    </dsp:sp>
    <dsp:sp modelId="{E2E401EA-CCD7-42DF-A13F-D4DD133D9DE2}">
      <dsp:nvSpPr>
        <dsp:cNvPr id="0" name=""/>
        <dsp:cNvSpPr/>
      </dsp:nvSpPr>
      <dsp:spPr>
        <a:xfrm>
          <a:off x="29" y="747070"/>
          <a:ext cx="2848570" cy="326105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A socially constructed category of people sharing biologically transmitted traits considered important by a society.</a:t>
          </a:r>
        </a:p>
      </dsp:txBody>
      <dsp:txXfrm>
        <a:off x="29" y="747070"/>
        <a:ext cx="2848570" cy="3261059"/>
      </dsp:txXfrm>
    </dsp:sp>
    <dsp:sp modelId="{D90988DC-9261-4E5B-9C53-A507B11B41CF}">
      <dsp:nvSpPr>
        <dsp:cNvPr id="0" name=""/>
        <dsp:cNvSpPr/>
      </dsp:nvSpPr>
      <dsp:spPr>
        <a:xfrm>
          <a:off x="3247399" y="0"/>
          <a:ext cx="2848570" cy="832432"/>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b="1" kern="1200" dirty="0">
              <a:solidFill>
                <a:schemeClr val="tx1"/>
              </a:solidFill>
              <a:latin typeface="Times New Roman" panose="02020603050405020304" pitchFamily="18" charset="0"/>
              <a:cs typeface="Times New Roman" panose="02020603050405020304" pitchFamily="18" charset="0"/>
            </a:rPr>
            <a:t>Ethnicity</a:t>
          </a:r>
        </a:p>
      </dsp:txBody>
      <dsp:txXfrm>
        <a:off x="3247399" y="0"/>
        <a:ext cx="2848570" cy="832432"/>
      </dsp:txXfrm>
    </dsp:sp>
    <dsp:sp modelId="{AA250C29-8A39-485D-82FF-F5777B246ECA}">
      <dsp:nvSpPr>
        <dsp:cNvPr id="0" name=""/>
        <dsp:cNvSpPr/>
      </dsp:nvSpPr>
      <dsp:spPr>
        <a:xfrm>
          <a:off x="3247399" y="782378"/>
          <a:ext cx="2848570" cy="326105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A shared cultural heritage</a:t>
          </a:r>
        </a:p>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Ethnic identity is self-defined and extends beyond physical traits, rooted in shared customs, values, and beliefs.</a:t>
          </a:r>
        </a:p>
      </dsp:txBody>
      <dsp:txXfrm>
        <a:off x="3247399" y="782378"/>
        <a:ext cx="2848570" cy="32610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AF0B54-1531-4045-96DF-EAE3711AC724}">
      <dsp:nvSpPr>
        <dsp:cNvPr id="0" name=""/>
        <dsp:cNvSpPr/>
      </dsp:nvSpPr>
      <dsp:spPr>
        <a:xfrm>
          <a:off x="2438399" y="403"/>
          <a:ext cx="3657600" cy="1574175"/>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endParaRPr lang="en-US" sz="1800" kern="1200" dirty="0"/>
        </a:p>
        <a:p>
          <a:pPr marL="171450" lvl="1" indent="-171450" algn="l" defTabSz="800100">
            <a:lnSpc>
              <a:spcPct val="90000"/>
            </a:lnSpc>
            <a:spcBef>
              <a:spcPct val="0"/>
            </a:spcBef>
            <a:spcAft>
              <a:spcPct val="15000"/>
            </a:spcAft>
            <a:buChar char="•"/>
          </a:pPr>
          <a:r>
            <a:rPr lang="en-US" sz="1800" kern="1200" dirty="0"/>
            <a:t>which may be based on physical or cultural traits</a:t>
          </a:r>
        </a:p>
      </dsp:txBody>
      <dsp:txXfrm>
        <a:off x="2438399" y="197175"/>
        <a:ext cx="3067284" cy="1180631"/>
      </dsp:txXfrm>
    </dsp:sp>
    <dsp:sp modelId="{950612A6-ED5D-446F-B838-CAFC136FDA92}">
      <dsp:nvSpPr>
        <dsp:cNvPr id="0" name=""/>
        <dsp:cNvSpPr/>
      </dsp:nvSpPr>
      <dsp:spPr>
        <a:xfrm>
          <a:off x="0" y="403"/>
          <a:ext cx="2438400" cy="157417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b="1" u="sng" kern="1200" dirty="0">
              <a:solidFill>
                <a:schemeClr val="tx1"/>
              </a:solidFill>
              <a:latin typeface="Times New Roman" panose="02020603050405020304" pitchFamily="18" charset="0"/>
              <a:cs typeface="Times New Roman" panose="02020603050405020304" pitchFamily="18" charset="0"/>
            </a:rPr>
            <a:t>Distinctive Identity</a:t>
          </a:r>
          <a:endParaRPr lang="en-US" sz="2500" kern="1200" dirty="0">
            <a:solidFill>
              <a:schemeClr val="tx1"/>
            </a:solidFill>
            <a:latin typeface="Times New Roman" panose="02020603050405020304" pitchFamily="18" charset="0"/>
            <a:cs typeface="Times New Roman" panose="02020603050405020304" pitchFamily="18" charset="0"/>
          </a:endParaRPr>
        </a:p>
      </dsp:txBody>
      <dsp:txXfrm>
        <a:off x="76845" y="77248"/>
        <a:ext cx="2284710" cy="1420485"/>
      </dsp:txXfrm>
    </dsp:sp>
    <dsp:sp modelId="{CA024CE6-AE38-4308-BF47-D23FA98D05B3}">
      <dsp:nvSpPr>
        <dsp:cNvPr id="0" name=""/>
        <dsp:cNvSpPr/>
      </dsp:nvSpPr>
      <dsp:spPr>
        <a:xfrm>
          <a:off x="2438400" y="1731996"/>
          <a:ext cx="3657600" cy="1574175"/>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en-US" sz="1800" kern="1200" dirty="0"/>
            <a:t>Placing groups in a position of lower status , power or authority compared to the majority groups</a:t>
          </a:r>
        </a:p>
      </dsp:txBody>
      <dsp:txXfrm>
        <a:off x="2438400" y="1928768"/>
        <a:ext cx="3067284" cy="1180631"/>
      </dsp:txXfrm>
    </dsp:sp>
    <dsp:sp modelId="{94A2931E-3EBD-4FE9-BC6E-530C222971EE}">
      <dsp:nvSpPr>
        <dsp:cNvPr id="0" name=""/>
        <dsp:cNvSpPr/>
      </dsp:nvSpPr>
      <dsp:spPr>
        <a:xfrm>
          <a:off x="0" y="1731996"/>
          <a:ext cx="2438400" cy="157417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b="1" u="sng" kern="1200" dirty="0">
              <a:solidFill>
                <a:schemeClr val="tx1"/>
              </a:solidFill>
              <a:latin typeface="Times New Roman" panose="02020603050405020304" pitchFamily="18" charset="0"/>
              <a:cs typeface="Times New Roman" panose="02020603050405020304" pitchFamily="18" charset="0"/>
            </a:rPr>
            <a:t>Subordination</a:t>
          </a:r>
          <a:endParaRPr lang="en-US" sz="2500" kern="1200" dirty="0">
            <a:solidFill>
              <a:schemeClr val="tx1"/>
            </a:solidFill>
            <a:latin typeface="Times New Roman" panose="02020603050405020304" pitchFamily="18" charset="0"/>
            <a:cs typeface="Times New Roman" panose="02020603050405020304" pitchFamily="18" charset="0"/>
          </a:endParaRPr>
        </a:p>
      </dsp:txBody>
      <dsp:txXfrm>
        <a:off x="76845" y="1808841"/>
        <a:ext cx="2284710" cy="14204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AA16A-9F5F-4D6F-9AC2-0D17418B1AEF}">
      <dsp:nvSpPr>
        <dsp:cNvPr id="0" name=""/>
        <dsp:cNvSpPr/>
      </dsp:nvSpPr>
      <dsp:spPr>
        <a:xfrm>
          <a:off x="10626" y="9866"/>
          <a:ext cx="2848570" cy="113942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b="1" u="none" kern="1200" dirty="0">
              <a:solidFill>
                <a:schemeClr val="tx1"/>
              </a:solidFill>
              <a:latin typeface="Times New Roman" panose="02020603050405020304" pitchFamily="18" charset="0"/>
              <a:cs typeface="Times New Roman" panose="02020603050405020304" pitchFamily="18" charset="0"/>
            </a:rPr>
            <a:t>Prejudice</a:t>
          </a:r>
        </a:p>
      </dsp:txBody>
      <dsp:txXfrm>
        <a:off x="10626" y="9866"/>
        <a:ext cx="2848570" cy="1139428"/>
      </dsp:txXfrm>
    </dsp:sp>
    <dsp:sp modelId="{E2E401EA-CCD7-42DF-A13F-D4DD133D9DE2}">
      <dsp:nvSpPr>
        <dsp:cNvPr id="0" name=""/>
        <dsp:cNvSpPr/>
      </dsp:nvSpPr>
      <dsp:spPr>
        <a:xfrm>
          <a:off x="29" y="1206345"/>
          <a:ext cx="2848570" cy="27669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dirty="0">
              <a:latin typeface="Times New Roman" panose="02020603050405020304" pitchFamily="18" charset="0"/>
              <a:cs typeface="Times New Roman" panose="02020603050405020304" pitchFamily="18" charset="0"/>
            </a:rPr>
            <a:t>Rigid</a:t>
          </a:r>
          <a:r>
            <a:rPr lang="en-US" sz="2800" kern="1200" baseline="0" dirty="0">
              <a:latin typeface="Times New Roman" panose="02020603050405020304" pitchFamily="18" charset="0"/>
              <a:cs typeface="Times New Roman" panose="02020603050405020304" pitchFamily="18" charset="0"/>
            </a:rPr>
            <a:t> and unfair generalization about an entire category of people</a:t>
          </a:r>
          <a:endParaRPr lang="en-US" sz="2800" kern="1200" dirty="0">
            <a:latin typeface="Times New Roman" panose="02020603050405020304" pitchFamily="18" charset="0"/>
            <a:cs typeface="Times New Roman" panose="02020603050405020304" pitchFamily="18" charset="0"/>
          </a:endParaRPr>
        </a:p>
      </dsp:txBody>
      <dsp:txXfrm>
        <a:off x="29" y="1206345"/>
        <a:ext cx="2848570" cy="2766960"/>
      </dsp:txXfrm>
    </dsp:sp>
    <dsp:sp modelId="{D90988DC-9261-4E5B-9C53-A507B11B41CF}">
      <dsp:nvSpPr>
        <dsp:cNvPr id="0" name=""/>
        <dsp:cNvSpPr/>
      </dsp:nvSpPr>
      <dsp:spPr>
        <a:xfrm>
          <a:off x="3247399" y="0"/>
          <a:ext cx="2848570" cy="1372247"/>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b="1" kern="1200" dirty="0">
              <a:solidFill>
                <a:schemeClr val="tx1"/>
              </a:solidFill>
              <a:latin typeface="Times New Roman" panose="02020603050405020304" pitchFamily="18" charset="0"/>
              <a:cs typeface="Times New Roman" panose="02020603050405020304" pitchFamily="18" charset="0"/>
            </a:rPr>
            <a:t>Stereotype</a:t>
          </a:r>
        </a:p>
      </dsp:txBody>
      <dsp:txXfrm>
        <a:off x="3247399" y="0"/>
        <a:ext cx="2848570" cy="1372247"/>
      </dsp:txXfrm>
    </dsp:sp>
    <dsp:sp modelId="{AA250C29-8A39-485D-82FF-F5777B246ECA}">
      <dsp:nvSpPr>
        <dsp:cNvPr id="0" name=""/>
        <dsp:cNvSpPr/>
      </dsp:nvSpPr>
      <dsp:spPr>
        <a:xfrm>
          <a:off x="3247399" y="1264550"/>
          <a:ext cx="2848570" cy="27669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dirty="0">
              <a:latin typeface="Times New Roman" panose="02020603050405020304" pitchFamily="18" charset="0"/>
              <a:cs typeface="Times New Roman" panose="02020603050405020304" pitchFamily="18" charset="0"/>
            </a:rPr>
            <a:t>A simplified description applied to every person in some category.</a:t>
          </a:r>
        </a:p>
      </dsp:txBody>
      <dsp:txXfrm>
        <a:off x="3247399" y="1264550"/>
        <a:ext cx="2848570" cy="27669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AA16A-9F5F-4D6F-9AC2-0D17418B1AEF}">
      <dsp:nvSpPr>
        <dsp:cNvPr id="0" name=""/>
        <dsp:cNvSpPr/>
      </dsp:nvSpPr>
      <dsp:spPr>
        <a:xfrm>
          <a:off x="10626" y="0"/>
          <a:ext cx="2848570" cy="1139428"/>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b="1" u="none" kern="1200" dirty="0">
              <a:solidFill>
                <a:schemeClr val="tx1"/>
              </a:solidFill>
              <a:latin typeface="Times New Roman" panose="02020603050405020304" pitchFamily="18" charset="0"/>
              <a:cs typeface="Times New Roman" panose="02020603050405020304" pitchFamily="18" charset="0"/>
            </a:rPr>
            <a:t>Discrimination</a:t>
          </a:r>
        </a:p>
      </dsp:txBody>
      <dsp:txXfrm>
        <a:off x="10626" y="0"/>
        <a:ext cx="2848570" cy="1139428"/>
      </dsp:txXfrm>
    </dsp:sp>
    <dsp:sp modelId="{E2E401EA-CCD7-42DF-A13F-D4DD133D9DE2}">
      <dsp:nvSpPr>
        <dsp:cNvPr id="0" name=""/>
        <dsp:cNvSpPr/>
      </dsp:nvSpPr>
      <dsp:spPr>
        <a:xfrm>
          <a:off x="29" y="1184385"/>
          <a:ext cx="2848570" cy="28108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dirty="0">
              <a:latin typeface="Times New Roman" panose="02020603050405020304" pitchFamily="18" charset="0"/>
              <a:cs typeface="Times New Roman" panose="02020603050405020304" pitchFamily="18" charset="0"/>
            </a:rPr>
            <a:t>Unequal treatment of various categories of people</a:t>
          </a:r>
        </a:p>
      </dsp:txBody>
      <dsp:txXfrm>
        <a:off x="29" y="1184385"/>
        <a:ext cx="2848570" cy="2810880"/>
      </dsp:txXfrm>
    </dsp:sp>
    <dsp:sp modelId="{D90988DC-9261-4E5B-9C53-A507B11B41CF}">
      <dsp:nvSpPr>
        <dsp:cNvPr id="0" name=""/>
        <dsp:cNvSpPr/>
      </dsp:nvSpPr>
      <dsp:spPr>
        <a:xfrm>
          <a:off x="3247429" y="17087"/>
          <a:ext cx="2848570" cy="1372247"/>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chemeClr val="tx1"/>
              </a:solidFill>
              <a:latin typeface="Times New Roman" panose="02020603050405020304" pitchFamily="18" charset="0"/>
              <a:cs typeface="Times New Roman" panose="02020603050405020304" pitchFamily="18" charset="0"/>
            </a:rPr>
            <a:t>Institutional Prejudice and Discrimination</a:t>
          </a:r>
        </a:p>
      </dsp:txBody>
      <dsp:txXfrm>
        <a:off x="3247429" y="17087"/>
        <a:ext cx="2848570" cy="1372247"/>
      </dsp:txXfrm>
    </dsp:sp>
    <dsp:sp modelId="{AA250C29-8A39-485D-82FF-F5777B246ECA}">
      <dsp:nvSpPr>
        <dsp:cNvPr id="0" name=""/>
        <dsp:cNvSpPr/>
      </dsp:nvSpPr>
      <dsp:spPr>
        <a:xfrm>
          <a:off x="3247399" y="1456927"/>
          <a:ext cx="2848570" cy="252509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b="0" i="0" kern="1200" dirty="0" err="1">
              <a:latin typeface="Times New Roman" panose="02020603050405020304" pitchFamily="18" charset="0"/>
              <a:cs typeface="Times New Roman" panose="02020603050405020304" pitchFamily="18" charset="0"/>
            </a:rPr>
            <a:t>biseness</a:t>
          </a:r>
          <a:r>
            <a:rPr lang="en-US" sz="2800" b="0" i="0" kern="1200" dirty="0">
              <a:latin typeface="Times New Roman" panose="02020603050405020304" pitchFamily="18" charset="0"/>
              <a:cs typeface="Times New Roman" panose="02020603050405020304" pitchFamily="18" charset="0"/>
            </a:rPr>
            <a:t> in institutional places</a:t>
          </a:r>
          <a:endParaRPr lang="en-US" sz="2800" kern="1200" dirty="0">
            <a:latin typeface="Times New Roman" panose="02020603050405020304" pitchFamily="18" charset="0"/>
            <a:cs typeface="Times New Roman" panose="02020603050405020304" pitchFamily="18" charset="0"/>
          </a:endParaRPr>
        </a:p>
      </dsp:txBody>
      <dsp:txXfrm>
        <a:off x="3247399" y="1456927"/>
        <a:ext cx="2848570" cy="2525097"/>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2.png>
</file>

<file path=ppt/media/image3.jp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0388781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aa3fb9f80e_0_3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aa3fb9f80e_0_3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02676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c1a686913_0_2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c1a686913_0_2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3141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ce812fb92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ce812fb92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8993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cefe40925f_0_3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cefe40925f_0_3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115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cefe40925f_0_2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cefe40925f_0_2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20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33400" y="486975"/>
            <a:ext cx="3962400" cy="1896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000">
                <a:solidFill>
                  <a:srgbClr val="000000"/>
                </a:solidFill>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33400" y="2411025"/>
            <a:ext cx="3627600" cy="340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504750" y="475488"/>
            <a:ext cx="8134500" cy="1143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700">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2pPr>
            <a:lvl3pPr lvl="2">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3pPr>
            <a:lvl4pPr lvl="3">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4pPr>
            <a:lvl5pPr lvl="4">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5pPr>
            <a:lvl6pPr lvl="5">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6pPr>
            <a:lvl7pPr lvl="6">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7pPr>
            <a:lvl8pPr lvl="7">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8pPr>
            <a:lvl9pPr lvl="8">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00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00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00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00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00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00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00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00000"/>
              </a:lnSpc>
              <a:spcBef>
                <a:spcPts val="1600"/>
              </a:spcBef>
              <a:spcAft>
                <a:spcPts val="1600"/>
              </a:spcAft>
              <a:buSzPts val="1400"/>
              <a:buFont typeface="Roboto"/>
              <a:buChar char="■"/>
              <a:defRPr>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91386" y="2411024"/>
            <a:ext cx="3969614" cy="173567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b="1" u="sng" dirty="0">
                <a:latin typeface="Times New Roman" panose="02020603050405020304" pitchFamily="18" charset="0"/>
                <a:ea typeface="Nirmala UI" panose="020B0502040204020203" pitchFamily="34" charset="0"/>
                <a:cs typeface="Times New Roman" panose="02020603050405020304" pitchFamily="18" charset="0"/>
              </a:rPr>
              <a:t>Presented By:</a:t>
            </a:r>
          </a:p>
          <a:p>
            <a:pPr marL="0" lvl="0" indent="0" rtl="0">
              <a:spcBef>
                <a:spcPts val="0"/>
              </a:spcBef>
              <a:spcAft>
                <a:spcPts val="0"/>
              </a:spcAft>
              <a:buNone/>
            </a:pPr>
            <a:r>
              <a:rPr lang="en" dirty="0">
                <a:latin typeface="Times New Roman" panose="02020603050405020304" pitchFamily="18" charset="0"/>
                <a:ea typeface="Nirmala UI" panose="020B0502040204020203" pitchFamily="34" charset="0"/>
                <a:cs typeface="Times New Roman" panose="02020603050405020304" pitchFamily="18" charset="0"/>
              </a:rPr>
              <a:t>Nimra Amer (21L-5609)</a:t>
            </a:r>
          </a:p>
          <a:p>
            <a:pPr marL="0" lvl="0" indent="0" rtl="0">
              <a:spcBef>
                <a:spcPts val="0"/>
              </a:spcBef>
              <a:spcAft>
                <a:spcPts val="0"/>
              </a:spcAft>
              <a:buNone/>
            </a:pPr>
            <a:r>
              <a:rPr lang="en" dirty="0">
                <a:latin typeface="Times New Roman" panose="02020603050405020304" pitchFamily="18" charset="0"/>
                <a:ea typeface="Nirmala UI" panose="020B0502040204020203" pitchFamily="34" charset="0"/>
                <a:cs typeface="Times New Roman" panose="02020603050405020304" pitchFamily="18" charset="0"/>
              </a:rPr>
              <a:t>Muhammad Hamza (21L-5636)</a:t>
            </a:r>
          </a:p>
          <a:p>
            <a:pPr marL="0" lvl="0" indent="0" rtl="0">
              <a:spcBef>
                <a:spcPts val="0"/>
              </a:spcBef>
              <a:spcAft>
                <a:spcPts val="0"/>
              </a:spcAft>
              <a:buNone/>
            </a:pPr>
            <a:r>
              <a:rPr lang="en" dirty="0">
                <a:latin typeface="Times New Roman" panose="02020603050405020304" pitchFamily="18" charset="0"/>
                <a:ea typeface="Nirmala UI" panose="020B0502040204020203" pitchFamily="34" charset="0"/>
                <a:cs typeface="Times New Roman" panose="02020603050405020304" pitchFamily="18" charset="0"/>
              </a:rPr>
              <a:t>Muhmmad Hassan Khalid (21L-5692)</a:t>
            </a:r>
          </a:p>
          <a:p>
            <a:pPr marL="0" lvl="0" indent="0" rtl="0">
              <a:spcBef>
                <a:spcPts val="0"/>
              </a:spcBef>
              <a:spcAft>
                <a:spcPts val="0"/>
              </a:spcAft>
              <a:buNone/>
            </a:pPr>
            <a:r>
              <a:rPr lang="en" dirty="0">
                <a:latin typeface="Times New Roman" panose="02020603050405020304" pitchFamily="18" charset="0"/>
                <a:ea typeface="Nirmala UI" panose="020B0502040204020203" pitchFamily="34" charset="0"/>
                <a:cs typeface="Times New Roman" panose="02020603050405020304" pitchFamily="18" charset="0"/>
              </a:rPr>
              <a:t>Muhammad Ahmad (21L-5617)</a:t>
            </a:r>
            <a:endParaRPr dirty="0">
              <a:latin typeface="Times New Roman" panose="02020603050405020304" pitchFamily="18" charset="0"/>
              <a:ea typeface="Nirmala UI" panose="020B0502040204020203" pitchFamily="34" charset="0"/>
              <a:cs typeface="Times New Roman" panose="02020603050405020304" pitchFamily="18" charset="0"/>
            </a:endParaRPr>
          </a:p>
        </p:txBody>
      </p:sp>
      <p:sp>
        <p:nvSpPr>
          <p:cNvPr id="56" name="Google Shape;56;p15"/>
          <p:cNvSpPr txBox="1">
            <a:spLocks noGrp="1"/>
          </p:cNvSpPr>
          <p:nvPr>
            <p:ph type="ctrTitle"/>
          </p:nvPr>
        </p:nvSpPr>
        <p:spPr>
          <a:xfrm>
            <a:off x="533400" y="486975"/>
            <a:ext cx="3962400" cy="189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u="sng" dirty="0">
                <a:latin typeface="Times New Roman" panose="02020603050405020304" pitchFamily="18" charset="0"/>
                <a:cs typeface="Times New Roman" panose="02020603050405020304" pitchFamily="18" charset="0"/>
              </a:rPr>
              <a:t>Ethnicity</a:t>
            </a:r>
            <a:endParaRPr b="1" u="sng" dirty="0">
              <a:latin typeface="Times New Roman" panose="02020603050405020304" pitchFamily="18" charset="0"/>
              <a:cs typeface="Times New Roman" panose="02020603050405020304" pitchFamily="18" charset="0"/>
            </a:endParaRPr>
          </a:p>
        </p:txBody>
      </p:sp>
      <p:grpSp>
        <p:nvGrpSpPr>
          <p:cNvPr id="57" name="Google Shape;57;p15"/>
          <p:cNvGrpSpPr/>
          <p:nvPr/>
        </p:nvGrpSpPr>
        <p:grpSpPr>
          <a:xfrm>
            <a:off x="3966050" y="968059"/>
            <a:ext cx="5177961" cy="4175433"/>
            <a:chOff x="3966050" y="968059"/>
            <a:chExt cx="5177961" cy="4175433"/>
          </a:xfrm>
        </p:grpSpPr>
        <p:sp>
          <p:nvSpPr>
            <p:cNvPr id="58" name="Google Shape;58;p15"/>
            <p:cNvSpPr/>
            <p:nvPr/>
          </p:nvSpPr>
          <p:spPr>
            <a:xfrm>
              <a:off x="3966050" y="2711095"/>
              <a:ext cx="1449279" cy="2432397"/>
            </a:xfrm>
            <a:custGeom>
              <a:avLst/>
              <a:gdLst/>
              <a:ahLst/>
              <a:cxnLst/>
              <a:rect l="l" t="t" r="r" b="b"/>
              <a:pathLst>
                <a:path w="43066" h="106253" extrusionOk="0">
                  <a:moveTo>
                    <a:pt x="14745" y="23423"/>
                  </a:moveTo>
                  <a:cubicBezTo>
                    <a:pt x="15012" y="24223"/>
                    <a:pt x="15212" y="25024"/>
                    <a:pt x="15412" y="25824"/>
                  </a:cubicBezTo>
                  <a:cubicBezTo>
                    <a:pt x="15345" y="25858"/>
                    <a:pt x="15245" y="25858"/>
                    <a:pt x="15178" y="25891"/>
                  </a:cubicBezTo>
                  <a:cubicBezTo>
                    <a:pt x="14978" y="25057"/>
                    <a:pt x="14812" y="24257"/>
                    <a:pt x="14578" y="23489"/>
                  </a:cubicBezTo>
                  <a:cubicBezTo>
                    <a:pt x="14645" y="23489"/>
                    <a:pt x="14711" y="23423"/>
                    <a:pt x="14745" y="23423"/>
                  </a:cubicBezTo>
                  <a:close/>
                  <a:moveTo>
                    <a:pt x="20949" y="18786"/>
                  </a:moveTo>
                  <a:lnTo>
                    <a:pt x="20949" y="18786"/>
                  </a:lnTo>
                  <a:cubicBezTo>
                    <a:pt x="22083" y="21188"/>
                    <a:pt x="22150" y="23856"/>
                    <a:pt x="22817" y="26425"/>
                  </a:cubicBezTo>
                  <a:cubicBezTo>
                    <a:pt x="22584" y="26291"/>
                    <a:pt x="22350" y="26125"/>
                    <a:pt x="22250" y="25858"/>
                  </a:cubicBezTo>
                  <a:cubicBezTo>
                    <a:pt x="21316" y="23556"/>
                    <a:pt x="21383" y="21121"/>
                    <a:pt x="20949" y="18786"/>
                  </a:cubicBezTo>
                  <a:close/>
                  <a:moveTo>
                    <a:pt x="10771" y="1"/>
                  </a:moveTo>
                  <a:cubicBezTo>
                    <a:pt x="10126" y="1"/>
                    <a:pt x="9513" y="219"/>
                    <a:pt x="8941" y="706"/>
                  </a:cubicBezTo>
                  <a:cubicBezTo>
                    <a:pt x="8073" y="1540"/>
                    <a:pt x="7840" y="2541"/>
                    <a:pt x="8240" y="3675"/>
                  </a:cubicBezTo>
                  <a:cubicBezTo>
                    <a:pt x="9007" y="5710"/>
                    <a:pt x="9775" y="7711"/>
                    <a:pt x="10542" y="9780"/>
                  </a:cubicBezTo>
                  <a:cubicBezTo>
                    <a:pt x="10942" y="10847"/>
                    <a:pt x="11342" y="11948"/>
                    <a:pt x="11709" y="13049"/>
                  </a:cubicBezTo>
                  <a:cubicBezTo>
                    <a:pt x="12243" y="14616"/>
                    <a:pt x="12710" y="16184"/>
                    <a:pt x="13210" y="17785"/>
                  </a:cubicBezTo>
                  <a:cubicBezTo>
                    <a:pt x="13110" y="17819"/>
                    <a:pt x="13077" y="17852"/>
                    <a:pt x="13010" y="17885"/>
                  </a:cubicBezTo>
                  <a:cubicBezTo>
                    <a:pt x="12910" y="17719"/>
                    <a:pt x="12743" y="17552"/>
                    <a:pt x="12677" y="17385"/>
                  </a:cubicBezTo>
                  <a:cubicBezTo>
                    <a:pt x="11843" y="15450"/>
                    <a:pt x="11009" y="13449"/>
                    <a:pt x="10175" y="11481"/>
                  </a:cubicBezTo>
                  <a:cubicBezTo>
                    <a:pt x="10008" y="11114"/>
                    <a:pt x="9741" y="10814"/>
                    <a:pt x="9608" y="10447"/>
                  </a:cubicBezTo>
                  <a:cubicBezTo>
                    <a:pt x="9208" y="9379"/>
                    <a:pt x="8841" y="8345"/>
                    <a:pt x="8440" y="7311"/>
                  </a:cubicBezTo>
                  <a:cubicBezTo>
                    <a:pt x="8274" y="6844"/>
                    <a:pt x="8173" y="6344"/>
                    <a:pt x="7940" y="5943"/>
                  </a:cubicBezTo>
                  <a:cubicBezTo>
                    <a:pt x="7455" y="5046"/>
                    <a:pt x="6653" y="4572"/>
                    <a:pt x="5751" y="4572"/>
                  </a:cubicBezTo>
                  <a:cubicBezTo>
                    <a:pt x="5413" y="4572"/>
                    <a:pt x="5060" y="4639"/>
                    <a:pt x="4704" y="4776"/>
                  </a:cubicBezTo>
                  <a:cubicBezTo>
                    <a:pt x="3437" y="5276"/>
                    <a:pt x="2670" y="6677"/>
                    <a:pt x="3003" y="7945"/>
                  </a:cubicBezTo>
                  <a:lnTo>
                    <a:pt x="5238" y="15684"/>
                  </a:lnTo>
                  <a:cubicBezTo>
                    <a:pt x="5838" y="17652"/>
                    <a:pt x="6439" y="19620"/>
                    <a:pt x="7039" y="21555"/>
                  </a:cubicBezTo>
                  <a:lnTo>
                    <a:pt x="8674" y="26825"/>
                  </a:lnTo>
                  <a:cubicBezTo>
                    <a:pt x="8841" y="27359"/>
                    <a:pt x="9074" y="27859"/>
                    <a:pt x="9241" y="28393"/>
                  </a:cubicBezTo>
                  <a:cubicBezTo>
                    <a:pt x="9341" y="28793"/>
                    <a:pt x="9341" y="29160"/>
                    <a:pt x="9374" y="29527"/>
                  </a:cubicBezTo>
                  <a:cubicBezTo>
                    <a:pt x="9341" y="29527"/>
                    <a:pt x="9241" y="29560"/>
                    <a:pt x="9208" y="29560"/>
                  </a:cubicBezTo>
                  <a:cubicBezTo>
                    <a:pt x="9007" y="29193"/>
                    <a:pt x="8774" y="28826"/>
                    <a:pt x="8607" y="28460"/>
                  </a:cubicBezTo>
                  <a:cubicBezTo>
                    <a:pt x="7606" y="25891"/>
                    <a:pt x="6572" y="23389"/>
                    <a:pt x="5672" y="20821"/>
                  </a:cubicBezTo>
                  <a:cubicBezTo>
                    <a:pt x="5238" y="19620"/>
                    <a:pt x="5105" y="18286"/>
                    <a:pt x="4771" y="17018"/>
                  </a:cubicBezTo>
                  <a:cubicBezTo>
                    <a:pt x="4604" y="16351"/>
                    <a:pt x="4337" y="15650"/>
                    <a:pt x="3904" y="15150"/>
                  </a:cubicBezTo>
                  <a:cubicBezTo>
                    <a:pt x="3551" y="14727"/>
                    <a:pt x="3049" y="14486"/>
                    <a:pt x="2514" y="14486"/>
                  </a:cubicBezTo>
                  <a:cubicBezTo>
                    <a:pt x="2291" y="14486"/>
                    <a:pt x="2062" y="14528"/>
                    <a:pt x="1836" y="14616"/>
                  </a:cubicBezTo>
                  <a:cubicBezTo>
                    <a:pt x="935" y="14883"/>
                    <a:pt x="368" y="15517"/>
                    <a:pt x="234" y="16384"/>
                  </a:cubicBezTo>
                  <a:cubicBezTo>
                    <a:pt x="34" y="18019"/>
                    <a:pt x="1" y="19653"/>
                    <a:pt x="401" y="21288"/>
                  </a:cubicBezTo>
                  <a:lnTo>
                    <a:pt x="1902" y="27292"/>
                  </a:lnTo>
                  <a:cubicBezTo>
                    <a:pt x="2403" y="29293"/>
                    <a:pt x="2903" y="31295"/>
                    <a:pt x="3270" y="33330"/>
                  </a:cubicBezTo>
                  <a:cubicBezTo>
                    <a:pt x="3537" y="34697"/>
                    <a:pt x="3503" y="36165"/>
                    <a:pt x="3604" y="37566"/>
                  </a:cubicBezTo>
                  <a:cubicBezTo>
                    <a:pt x="3837" y="39901"/>
                    <a:pt x="4004" y="42303"/>
                    <a:pt x="4237" y="44671"/>
                  </a:cubicBezTo>
                  <a:cubicBezTo>
                    <a:pt x="4504" y="47373"/>
                    <a:pt x="5105" y="50075"/>
                    <a:pt x="6039" y="52677"/>
                  </a:cubicBezTo>
                  <a:cubicBezTo>
                    <a:pt x="6739" y="54578"/>
                    <a:pt x="7673" y="56480"/>
                    <a:pt x="8407" y="58381"/>
                  </a:cubicBezTo>
                  <a:cubicBezTo>
                    <a:pt x="9574" y="61350"/>
                    <a:pt x="10575" y="64352"/>
                    <a:pt x="10709" y="67588"/>
                  </a:cubicBezTo>
                  <a:cubicBezTo>
                    <a:pt x="10775" y="69923"/>
                    <a:pt x="10575" y="72224"/>
                    <a:pt x="10375" y="74526"/>
                  </a:cubicBezTo>
                  <a:cubicBezTo>
                    <a:pt x="10075" y="77695"/>
                    <a:pt x="9841" y="80864"/>
                    <a:pt x="9508" y="84033"/>
                  </a:cubicBezTo>
                  <a:cubicBezTo>
                    <a:pt x="9107" y="87702"/>
                    <a:pt x="8741" y="91338"/>
                    <a:pt x="8274" y="95007"/>
                  </a:cubicBezTo>
                  <a:cubicBezTo>
                    <a:pt x="7873" y="98576"/>
                    <a:pt x="7373" y="102112"/>
                    <a:pt x="6873" y="105682"/>
                  </a:cubicBezTo>
                  <a:cubicBezTo>
                    <a:pt x="6842" y="106053"/>
                    <a:pt x="6926" y="106252"/>
                    <a:pt x="7311" y="106252"/>
                  </a:cubicBezTo>
                  <a:cubicBezTo>
                    <a:pt x="7341" y="106252"/>
                    <a:pt x="7373" y="106251"/>
                    <a:pt x="7406" y="106249"/>
                  </a:cubicBezTo>
                  <a:lnTo>
                    <a:pt x="32958" y="106249"/>
                  </a:lnTo>
                  <a:cubicBezTo>
                    <a:pt x="33858" y="106249"/>
                    <a:pt x="33792" y="106249"/>
                    <a:pt x="33692" y="105381"/>
                  </a:cubicBezTo>
                  <a:cubicBezTo>
                    <a:pt x="33091" y="101445"/>
                    <a:pt x="32558" y="97542"/>
                    <a:pt x="32024" y="93606"/>
                  </a:cubicBezTo>
                  <a:cubicBezTo>
                    <a:pt x="31890" y="92672"/>
                    <a:pt x="31890" y="91671"/>
                    <a:pt x="31890" y="90704"/>
                  </a:cubicBezTo>
                  <a:cubicBezTo>
                    <a:pt x="31857" y="87569"/>
                    <a:pt x="31523" y="84500"/>
                    <a:pt x="31023" y="81431"/>
                  </a:cubicBezTo>
                  <a:cubicBezTo>
                    <a:pt x="30790" y="80197"/>
                    <a:pt x="30756" y="78896"/>
                    <a:pt x="30690" y="77661"/>
                  </a:cubicBezTo>
                  <a:cubicBezTo>
                    <a:pt x="30589" y="76227"/>
                    <a:pt x="30556" y="74826"/>
                    <a:pt x="30556" y="73392"/>
                  </a:cubicBezTo>
                  <a:lnTo>
                    <a:pt x="30690" y="65253"/>
                  </a:lnTo>
                  <a:cubicBezTo>
                    <a:pt x="30690" y="63685"/>
                    <a:pt x="31090" y="62217"/>
                    <a:pt x="31857" y="60849"/>
                  </a:cubicBezTo>
                  <a:cubicBezTo>
                    <a:pt x="31957" y="60583"/>
                    <a:pt x="32191" y="60382"/>
                    <a:pt x="32391" y="60182"/>
                  </a:cubicBezTo>
                  <a:cubicBezTo>
                    <a:pt x="34692" y="57547"/>
                    <a:pt x="36961" y="54979"/>
                    <a:pt x="39229" y="52343"/>
                  </a:cubicBezTo>
                  <a:cubicBezTo>
                    <a:pt x="39896" y="51576"/>
                    <a:pt x="40463" y="50742"/>
                    <a:pt x="41030" y="49908"/>
                  </a:cubicBezTo>
                  <a:cubicBezTo>
                    <a:pt x="41631" y="48974"/>
                    <a:pt x="41764" y="47840"/>
                    <a:pt x="41631" y="46739"/>
                  </a:cubicBezTo>
                  <a:cubicBezTo>
                    <a:pt x="41497" y="45305"/>
                    <a:pt x="41731" y="43871"/>
                    <a:pt x="41998" y="42503"/>
                  </a:cubicBezTo>
                  <a:cubicBezTo>
                    <a:pt x="42231" y="41202"/>
                    <a:pt x="42531" y="39901"/>
                    <a:pt x="42832" y="38634"/>
                  </a:cubicBezTo>
                  <a:cubicBezTo>
                    <a:pt x="43065" y="37499"/>
                    <a:pt x="42832" y="36399"/>
                    <a:pt x="42431" y="35365"/>
                  </a:cubicBezTo>
                  <a:cubicBezTo>
                    <a:pt x="42298" y="34964"/>
                    <a:pt x="42264" y="34497"/>
                    <a:pt x="42098" y="34064"/>
                  </a:cubicBezTo>
                  <a:cubicBezTo>
                    <a:pt x="41764" y="33130"/>
                    <a:pt x="41864" y="32129"/>
                    <a:pt x="42031" y="31128"/>
                  </a:cubicBezTo>
                  <a:cubicBezTo>
                    <a:pt x="42098" y="30528"/>
                    <a:pt x="42164" y="29961"/>
                    <a:pt x="42198" y="29360"/>
                  </a:cubicBezTo>
                  <a:cubicBezTo>
                    <a:pt x="42231" y="28893"/>
                    <a:pt x="42298" y="28359"/>
                    <a:pt x="42031" y="27892"/>
                  </a:cubicBezTo>
                  <a:cubicBezTo>
                    <a:pt x="41797" y="27592"/>
                    <a:pt x="41497" y="27459"/>
                    <a:pt x="41197" y="27325"/>
                  </a:cubicBezTo>
                  <a:cubicBezTo>
                    <a:pt x="40904" y="27234"/>
                    <a:pt x="40580" y="27182"/>
                    <a:pt x="40260" y="27182"/>
                  </a:cubicBezTo>
                  <a:cubicBezTo>
                    <a:pt x="39997" y="27182"/>
                    <a:pt x="39736" y="27217"/>
                    <a:pt x="39496" y="27292"/>
                  </a:cubicBezTo>
                  <a:cubicBezTo>
                    <a:pt x="38762" y="27492"/>
                    <a:pt x="38095" y="27959"/>
                    <a:pt x="37695" y="28626"/>
                  </a:cubicBezTo>
                  <a:cubicBezTo>
                    <a:pt x="36961" y="29727"/>
                    <a:pt x="36294" y="30895"/>
                    <a:pt x="36093" y="32296"/>
                  </a:cubicBezTo>
                  <a:cubicBezTo>
                    <a:pt x="35893" y="33496"/>
                    <a:pt x="35726" y="34697"/>
                    <a:pt x="35426" y="35898"/>
                  </a:cubicBezTo>
                  <a:cubicBezTo>
                    <a:pt x="35259" y="36565"/>
                    <a:pt x="34926" y="37199"/>
                    <a:pt x="34592" y="38000"/>
                  </a:cubicBezTo>
                  <a:cubicBezTo>
                    <a:pt x="34526" y="37666"/>
                    <a:pt x="34426" y="37399"/>
                    <a:pt x="34392" y="37166"/>
                  </a:cubicBezTo>
                  <a:cubicBezTo>
                    <a:pt x="33959" y="34697"/>
                    <a:pt x="32791" y="32529"/>
                    <a:pt x="31857" y="30294"/>
                  </a:cubicBezTo>
                  <a:cubicBezTo>
                    <a:pt x="31223" y="28793"/>
                    <a:pt x="30856" y="27159"/>
                    <a:pt x="30356" y="25624"/>
                  </a:cubicBezTo>
                  <a:cubicBezTo>
                    <a:pt x="29455" y="22722"/>
                    <a:pt x="28721" y="19853"/>
                    <a:pt x="27687" y="17051"/>
                  </a:cubicBezTo>
                  <a:cubicBezTo>
                    <a:pt x="26720" y="14483"/>
                    <a:pt x="25686" y="11981"/>
                    <a:pt x="24385" y="9546"/>
                  </a:cubicBezTo>
                  <a:cubicBezTo>
                    <a:pt x="23451" y="7878"/>
                    <a:pt x="22417" y="6210"/>
                    <a:pt x="20782" y="5009"/>
                  </a:cubicBezTo>
                  <a:cubicBezTo>
                    <a:pt x="20242" y="4598"/>
                    <a:pt x="19614" y="4406"/>
                    <a:pt x="18992" y="4406"/>
                  </a:cubicBezTo>
                  <a:cubicBezTo>
                    <a:pt x="17851" y="4406"/>
                    <a:pt x="16731" y="5054"/>
                    <a:pt x="16213" y="6177"/>
                  </a:cubicBezTo>
                  <a:cubicBezTo>
                    <a:pt x="16179" y="6277"/>
                    <a:pt x="16112" y="6344"/>
                    <a:pt x="16012" y="6544"/>
                  </a:cubicBezTo>
                  <a:cubicBezTo>
                    <a:pt x="15379" y="5210"/>
                    <a:pt x="14745" y="3975"/>
                    <a:pt x="14211" y="2708"/>
                  </a:cubicBezTo>
                  <a:cubicBezTo>
                    <a:pt x="13711" y="1640"/>
                    <a:pt x="13110" y="673"/>
                    <a:pt x="11909" y="206"/>
                  </a:cubicBezTo>
                  <a:cubicBezTo>
                    <a:pt x="11520" y="72"/>
                    <a:pt x="11140" y="1"/>
                    <a:pt x="107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5401050" y="2235878"/>
              <a:ext cx="1196842" cy="2907613"/>
            </a:xfrm>
            <a:custGeom>
              <a:avLst/>
              <a:gdLst/>
              <a:ahLst/>
              <a:cxnLst/>
              <a:rect l="l" t="t" r="r" b="b"/>
              <a:pathLst>
                <a:path w="34392" h="103797" extrusionOk="0">
                  <a:moveTo>
                    <a:pt x="11850" y="1"/>
                  </a:moveTo>
                  <a:cubicBezTo>
                    <a:pt x="10788" y="1"/>
                    <a:pt x="9704" y="636"/>
                    <a:pt x="9407" y="1824"/>
                  </a:cubicBezTo>
                  <a:cubicBezTo>
                    <a:pt x="9307" y="2324"/>
                    <a:pt x="9073" y="2924"/>
                    <a:pt x="9207" y="3425"/>
                  </a:cubicBezTo>
                  <a:cubicBezTo>
                    <a:pt x="9640" y="5393"/>
                    <a:pt x="10074" y="7294"/>
                    <a:pt x="10674" y="9162"/>
                  </a:cubicBezTo>
                  <a:cubicBezTo>
                    <a:pt x="11075" y="10497"/>
                    <a:pt x="11742" y="11764"/>
                    <a:pt x="12209" y="13098"/>
                  </a:cubicBezTo>
                  <a:cubicBezTo>
                    <a:pt x="12643" y="14199"/>
                    <a:pt x="12876" y="15400"/>
                    <a:pt x="13176" y="16568"/>
                  </a:cubicBezTo>
                  <a:cubicBezTo>
                    <a:pt x="13643" y="18169"/>
                    <a:pt x="14044" y="19803"/>
                    <a:pt x="14511" y="21438"/>
                  </a:cubicBezTo>
                  <a:cubicBezTo>
                    <a:pt x="14410" y="21438"/>
                    <a:pt x="14377" y="21471"/>
                    <a:pt x="14377" y="21471"/>
                  </a:cubicBezTo>
                  <a:cubicBezTo>
                    <a:pt x="14010" y="20804"/>
                    <a:pt x="13577" y="20137"/>
                    <a:pt x="13210" y="19470"/>
                  </a:cubicBezTo>
                  <a:cubicBezTo>
                    <a:pt x="12176" y="17602"/>
                    <a:pt x="11375" y="15600"/>
                    <a:pt x="10574" y="13599"/>
                  </a:cubicBezTo>
                  <a:cubicBezTo>
                    <a:pt x="9674" y="11431"/>
                    <a:pt x="8573" y="9296"/>
                    <a:pt x="7572" y="7127"/>
                  </a:cubicBezTo>
                  <a:cubicBezTo>
                    <a:pt x="7278" y="6510"/>
                    <a:pt x="6907" y="6281"/>
                    <a:pt x="6298" y="6281"/>
                  </a:cubicBezTo>
                  <a:cubicBezTo>
                    <a:pt x="6215" y="6281"/>
                    <a:pt x="6129" y="6286"/>
                    <a:pt x="6038" y="6294"/>
                  </a:cubicBezTo>
                  <a:cubicBezTo>
                    <a:pt x="4337" y="6460"/>
                    <a:pt x="3369" y="7695"/>
                    <a:pt x="3669" y="9362"/>
                  </a:cubicBezTo>
                  <a:cubicBezTo>
                    <a:pt x="3870" y="10597"/>
                    <a:pt x="4170" y="11764"/>
                    <a:pt x="4537" y="12932"/>
                  </a:cubicBezTo>
                  <a:cubicBezTo>
                    <a:pt x="5171" y="14900"/>
                    <a:pt x="5904" y="16834"/>
                    <a:pt x="6638" y="18802"/>
                  </a:cubicBezTo>
                  <a:cubicBezTo>
                    <a:pt x="7906" y="22272"/>
                    <a:pt x="9240" y="25741"/>
                    <a:pt x="9907" y="29343"/>
                  </a:cubicBezTo>
                  <a:cubicBezTo>
                    <a:pt x="10074" y="30211"/>
                    <a:pt x="10174" y="31045"/>
                    <a:pt x="10241" y="31945"/>
                  </a:cubicBezTo>
                  <a:cubicBezTo>
                    <a:pt x="10341" y="32612"/>
                    <a:pt x="9974" y="33079"/>
                    <a:pt x="9540" y="33646"/>
                  </a:cubicBezTo>
                  <a:cubicBezTo>
                    <a:pt x="9340" y="32946"/>
                    <a:pt x="9173" y="32312"/>
                    <a:pt x="8973" y="31678"/>
                  </a:cubicBezTo>
                  <a:cubicBezTo>
                    <a:pt x="8573" y="30644"/>
                    <a:pt x="8339" y="29577"/>
                    <a:pt x="7572" y="28676"/>
                  </a:cubicBezTo>
                  <a:cubicBezTo>
                    <a:pt x="6405" y="27342"/>
                    <a:pt x="5704" y="25807"/>
                    <a:pt x="5237" y="24106"/>
                  </a:cubicBezTo>
                  <a:cubicBezTo>
                    <a:pt x="4837" y="22639"/>
                    <a:pt x="4370" y="21171"/>
                    <a:pt x="3903" y="19736"/>
                  </a:cubicBezTo>
                  <a:cubicBezTo>
                    <a:pt x="3803" y="19269"/>
                    <a:pt x="3569" y="18836"/>
                    <a:pt x="3369" y="18469"/>
                  </a:cubicBezTo>
                  <a:cubicBezTo>
                    <a:pt x="3149" y="18077"/>
                    <a:pt x="2893" y="17901"/>
                    <a:pt x="2548" y="17901"/>
                  </a:cubicBezTo>
                  <a:cubicBezTo>
                    <a:pt x="2423" y="17901"/>
                    <a:pt x="2286" y="17924"/>
                    <a:pt x="2135" y="17969"/>
                  </a:cubicBezTo>
                  <a:cubicBezTo>
                    <a:pt x="1134" y="18302"/>
                    <a:pt x="501" y="18903"/>
                    <a:pt x="300" y="19937"/>
                  </a:cubicBezTo>
                  <a:cubicBezTo>
                    <a:pt x="67" y="21071"/>
                    <a:pt x="0" y="22238"/>
                    <a:pt x="234" y="23339"/>
                  </a:cubicBezTo>
                  <a:cubicBezTo>
                    <a:pt x="634" y="25074"/>
                    <a:pt x="1068" y="26775"/>
                    <a:pt x="1535" y="28476"/>
                  </a:cubicBezTo>
                  <a:cubicBezTo>
                    <a:pt x="2369" y="31578"/>
                    <a:pt x="3569" y="34580"/>
                    <a:pt x="4237" y="37749"/>
                  </a:cubicBezTo>
                  <a:cubicBezTo>
                    <a:pt x="4503" y="38917"/>
                    <a:pt x="4537" y="40018"/>
                    <a:pt x="4403" y="41152"/>
                  </a:cubicBezTo>
                  <a:cubicBezTo>
                    <a:pt x="4370" y="41452"/>
                    <a:pt x="4337" y="41686"/>
                    <a:pt x="4337" y="41986"/>
                  </a:cubicBezTo>
                  <a:cubicBezTo>
                    <a:pt x="4303" y="43253"/>
                    <a:pt x="4303" y="44488"/>
                    <a:pt x="4170" y="45755"/>
                  </a:cubicBezTo>
                  <a:cubicBezTo>
                    <a:pt x="4003" y="47423"/>
                    <a:pt x="3669" y="49124"/>
                    <a:pt x="3469" y="50792"/>
                  </a:cubicBezTo>
                  <a:cubicBezTo>
                    <a:pt x="3036" y="54261"/>
                    <a:pt x="3136" y="57697"/>
                    <a:pt x="3736" y="61133"/>
                  </a:cubicBezTo>
                  <a:cubicBezTo>
                    <a:pt x="4203" y="63635"/>
                    <a:pt x="4704" y="66103"/>
                    <a:pt x="6138" y="68205"/>
                  </a:cubicBezTo>
                  <a:cubicBezTo>
                    <a:pt x="7706" y="70606"/>
                    <a:pt x="8339" y="73208"/>
                    <a:pt x="8373" y="76010"/>
                  </a:cubicBezTo>
                  <a:lnTo>
                    <a:pt x="8506" y="86017"/>
                  </a:lnTo>
                  <a:cubicBezTo>
                    <a:pt x="8540" y="88652"/>
                    <a:pt x="8540" y="91288"/>
                    <a:pt x="8673" y="93856"/>
                  </a:cubicBezTo>
                  <a:cubicBezTo>
                    <a:pt x="8806" y="96958"/>
                    <a:pt x="9040" y="100027"/>
                    <a:pt x="9207" y="103163"/>
                  </a:cubicBezTo>
                  <a:cubicBezTo>
                    <a:pt x="9207" y="103663"/>
                    <a:pt x="9374" y="103797"/>
                    <a:pt x="9874" y="103797"/>
                  </a:cubicBezTo>
                  <a:lnTo>
                    <a:pt x="33724" y="103797"/>
                  </a:lnTo>
                  <a:cubicBezTo>
                    <a:pt x="33924" y="103797"/>
                    <a:pt x="34158" y="103730"/>
                    <a:pt x="34391" y="103730"/>
                  </a:cubicBezTo>
                  <a:cubicBezTo>
                    <a:pt x="34358" y="103496"/>
                    <a:pt x="34325" y="103330"/>
                    <a:pt x="34258" y="103163"/>
                  </a:cubicBezTo>
                  <a:cubicBezTo>
                    <a:pt x="33491" y="100694"/>
                    <a:pt x="32690" y="98226"/>
                    <a:pt x="31856" y="95824"/>
                  </a:cubicBezTo>
                  <a:cubicBezTo>
                    <a:pt x="31222" y="93956"/>
                    <a:pt x="30489" y="92055"/>
                    <a:pt x="30055" y="90053"/>
                  </a:cubicBezTo>
                  <a:cubicBezTo>
                    <a:pt x="29254" y="86217"/>
                    <a:pt x="28387" y="82381"/>
                    <a:pt x="27486" y="78612"/>
                  </a:cubicBezTo>
                  <a:cubicBezTo>
                    <a:pt x="27053" y="76877"/>
                    <a:pt x="26519" y="75210"/>
                    <a:pt x="26052" y="73508"/>
                  </a:cubicBezTo>
                  <a:cubicBezTo>
                    <a:pt x="25385" y="70973"/>
                    <a:pt x="25218" y="68338"/>
                    <a:pt x="24985" y="65769"/>
                  </a:cubicBezTo>
                  <a:cubicBezTo>
                    <a:pt x="24751" y="63501"/>
                    <a:pt x="24584" y="61333"/>
                    <a:pt x="24851" y="59098"/>
                  </a:cubicBezTo>
                  <a:cubicBezTo>
                    <a:pt x="25018" y="57764"/>
                    <a:pt x="25185" y="56429"/>
                    <a:pt x="25985" y="55262"/>
                  </a:cubicBezTo>
                  <a:cubicBezTo>
                    <a:pt x="26386" y="54595"/>
                    <a:pt x="26719" y="53828"/>
                    <a:pt x="26919" y="53027"/>
                  </a:cubicBezTo>
                  <a:cubicBezTo>
                    <a:pt x="27353" y="51493"/>
                    <a:pt x="27486" y="49925"/>
                    <a:pt x="27320" y="48290"/>
                  </a:cubicBezTo>
                  <a:cubicBezTo>
                    <a:pt x="27253" y="47790"/>
                    <a:pt x="27153" y="47256"/>
                    <a:pt x="27220" y="46789"/>
                  </a:cubicBezTo>
                  <a:cubicBezTo>
                    <a:pt x="27520" y="45422"/>
                    <a:pt x="27853" y="43987"/>
                    <a:pt x="28320" y="42653"/>
                  </a:cubicBezTo>
                  <a:cubicBezTo>
                    <a:pt x="28654" y="41519"/>
                    <a:pt x="28721" y="40485"/>
                    <a:pt x="28521" y="39351"/>
                  </a:cubicBezTo>
                  <a:cubicBezTo>
                    <a:pt x="28187" y="37616"/>
                    <a:pt x="27853" y="35848"/>
                    <a:pt x="27720" y="34113"/>
                  </a:cubicBezTo>
                  <a:cubicBezTo>
                    <a:pt x="27553" y="32145"/>
                    <a:pt x="27587" y="30177"/>
                    <a:pt x="27587" y="28243"/>
                  </a:cubicBezTo>
                  <a:cubicBezTo>
                    <a:pt x="27553" y="26775"/>
                    <a:pt x="27553" y="25274"/>
                    <a:pt x="27653" y="23806"/>
                  </a:cubicBezTo>
                  <a:cubicBezTo>
                    <a:pt x="27687" y="22805"/>
                    <a:pt x="27687" y="21805"/>
                    <a:pt x="27320" y="20871"/>
                  </a:cubicBezTo>
                  <a:cubicBezTo>
                    <a:pt x="26152" y="17868"/>
                    <a:pt x="25185" y="14833"/>
                    <a:pt x="24684" y="11664"/>
                  </a:cubicBezTo>
                  <a:cubicBezTo>
                    <a:pt x="24518" y="10830"/>
                    <a:pt x="24217" y="9996"/>
                    <a:pt x="23984" y="9162"/>
                  </a:cubicBezTo>
                  <a:cubicBezTo>
                    <a:pt x="23550" y="7795"/>
                    <a:pt x="23150" y="6427"/>
                    <a:pt x="22683" y="5026"/>
                  </a:cubicBezTo>
                  <a:cubicBezTo>
                    <a:pt x="22349" y="4059"/>
                    <a:pt x="22016" y="2991"/>
                    <a:pt x="21582" y="2057"/>
                  </a:cubicBezTo>
                  <a:cubicBezTo>
                    <a:pt x="21292" y="1355"/>
                    <a:pt x="20528" y="935"/>
                    <a:pt x="19786" y="935"/>
                  </a:cubicBezTo>
                  <a:cubicBezTo>
                    <a:pt x="19505" y="935"/>
                    <a:pt x="19228" y="995"/>
                    <a:pt x="18980" y="1123"/>
                  </a:cubicBezTo>
                  <a:cubicBezTo>
                    <a:pt x="17713" y="1657"/>
                    <a:pt x="17179" y="2691"/>
                    <a:pt x="17012" y="3992"/>
                  </a:cubicBezTo>
                  <a:cubicBezTo>
                    <a:pt x="16912" y="4592"/>
                    <a:pt x="16879" y="5126"/>
                    <a:pt x="16812" y="5760"/>
                  </a:cubicBezTo>
                  <a:cubicBezTo>
                    <a:pt x="16379" y="5126"/>
                    <a:pt x="15978" y="4592"/>
                    <a:pt x="15645" y="3992"/>
                  </a:cubicBezTo>
                  <a:cubicBezTo>
                    <a:pt x="15211" y="3325"/>
                    <a:pt x="14877" y="2624"/>
                    <a:pt x="14477" y="1957"/>
                  </a:cubicBezTo>
                  <a:cubicBezTo>
                    <a:pt x="14244" y="1590"/>
                    <a:pt x="14010" y="1257"/>
                    <a:pt x="13743" y="923"/>
                  </a:cubicBezTo>
                  <a:cubicBezTo>
                    <a:pt x="13296" y="299"/>
                    <a:pt x="12578" y="1"/>
                    <a:pt x="118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7865637" y="2056505"/>
              <a:ext cx="1278374" cy="3086987"/>
            </a:xfrm>
            <a:custGeom>
              <a:avLst/>
              <a:gdLst/>
              <a:ahLst/>
              <a:cxnLst/>
              <a:rect l="l" t="t" r="r" b="b"/>
              <a:pathLst>
                <a:path w="39862" h="102142" extrusionOk="0">
                  <a:moveTo>
                    <a:pt x="31322" y="17881"/>
                  </a:moveTo>
                  <a:cubicBezTo>
                    <a:pt x="31689" y="18949"/>
                    <a:pt x="31956" y="23152"/>
                    <a:pt x="31322" y="24186"/>
                  </a:cubicBezTo>
                  <a:lnTo>
                    <a:pt x="31322" y="17881"/>
                  </a:lnTo>
                  <a:close/>
                  <a:moveTo>
                    <a:pt x="17479" y="29189"/>
                  </a:moveTo>
                  <a:cubicBezTo>
                    <a:pt x="17513" y="30057"/>
                    <a:pt x="17713" y="30957"/>
                    <a:pt x="17446" y="31825"/>
                  </a:cubicBezTo>
                  <a:cubicBezTo>
                    <a:pt x="17346" y="31791"/>
                    <a:pt x="17279" y="31791"/>
                    <a:pt x="17179" y="31791"/>
                  </a:cubicBezTo>
                  <a:cubicBezTo>
                    <a:pt x="17279" y="30891"/>
                    <a:pt x="17379" y="30057"/>
                    <a:pt x="17479" y="29189"/>
                  </a:cubicBezTo>
                  <a:close/>
                  <a:moveTo>
                    <a:pt x="22494" y="1"/>
                  </a:moveTo>
                  <a:cubicBezTo>
                    <a:pt x="20708" y="1"/>
                    <a:pt x="19479" y="997"/>
                    <a:pt x="19347" y="2704"/>
                  </a:cubicBezTo>
                  <a:cubicBezTo>
                    <a:pt x="19247" y="3771"/>
                    <a:pt x="19247" y="4772"/>
                    <a:pt x="19214" y="5806"/>
                  </a:cubicBezTo>
                  <a:cubicBezTo>
                    <a:pt x="19214" y="6540"/>
                    <a:pt x="19147" y="7307"/>
                    <a:pt x="19047" y="8007"/>
                  </a:cubicBezTo>
                  <a:lnTo>
                    <a:pt x="18914" y="8007"/>
                  </a:lnTo>
                  <a:lnTo>
                    <a:pt x="18814" y="7874"/>
                  </a:lnTo>
                  <a:cubicBezTo>
                    <a:pt x="18185" y="7000"/>
                    <a:pt x="17379" y="6618"/>
                    <a:pt x="16448" y="6618"/>
                  </a:cubicBezTo>
                  <a:cubicBezTo>
                    <a:pt x="16241" y="6618"/>
                    <a:pt x="16029" y="6637"/>
                    <a:pt x="15811" y="6673"/>
                  </a:cubicBezTo>
                  <a:cubicBezTo>
                    <a:pt x="14677" y="6873"/>
                    <a:pt x="13843" y="7507"/>
                    <a:pt x="13543" y="8641"/>
                  </a:cubicBezTo>
                  <a:cubicBezTo>
                    <a:pt x="13043" y="10609"/>
                    <a:pt x="12542" y="12544"/>
                    <a:pt x="12142" y="14512"/>
                  </a:cubicBezTo>
                  <a:cubicBezTo>
                    <a:pt x="11475" y="17648"/>
                    <a:pt x="10841" y="20717"/>
                    <a:pt x="10241" y="23852"/>
                  </a:cubicBezTo>
                  <a:cubicBezTo>
                    <a:pt x="10141" y="24519"/>
                    <a:pt x="10107" y="25220"/>
                    <a:pt x="10107" y="25954"/>
                  </a:cubicBezTo>
                  <a:cubicBezTo>
                    <a:pt x="10107" y="27288"/>
                    <a:pt x="10274" y="28622"/>
                    <a:pt x="10207" y="29957"/>
                  </a:cubicBezTo>
                  <a:cubicBezTo>
                    <a:pt x="10141" y="31658"/>
                    <a:pt x="10007" y="33359"/>
                    <a:pt x="9840" y="35060"/>
                  </a:cubicBezTo>
                  <a:cubicBezTo>
                    <a:pt x="9740" y="35994"/>
                    <a:pt x="9540" y="36861"/>
                    <a:pt x="9373" y="37729"/>
                  </a:cubicBezTo>
                  <a:cubicBezTo>
                    <a:pt x="9340" y="37729"/>
                    <a:pt x="9307" y="37729"/>
                    <a:pt x="9207" y="37662"/>
                  </a:cubicBezTo>
                  <a:cubicBezTo>
                    <a:pt x="8973" y="36995"/>
                    <a:pt x="8706" y="36361"/>
                    <a:pt x="8473" y="35694"/>
                  </a:cubicBezTo>
                  <a:cubicBezTo>
                    <a:pt x="7806" y="33993"/>
                    <a:pt x="6538" y="32692"/>
                    <a:pt x="5237" y="31458"/>
                  </a:cubicBezTo>
                  <a:cubicBezTo>
                    <a:pt x="4467" y="30719"/>
                    <a:pt x="3527" y="30349"/>
                    <a:pt x="2469" y="30349"/>
                  </a:cubicBezTo>
                  <a:cubicBezTo>
                    <a:pt x="2381" y="30349"/>
                    <a:pt x="2292" y="30352"/>
                    <a:pt x="2202" y="30357"/>
                  </a:cubicBezTo>
                  <a:cubicBezTo>
                    <a:pt x="901" y="30490"/>
                    <a:pt x="0" y="31825"/>
                    <a:pt x="400" y="32959"/>
                  </a:cubicBezTo>
                  <a:cubicBezTo>
                    <a:pt x="634" y="33526"/>
                    <a:pt x="901" y="34160"/>
                    <a:pt x="1168" y="34727"/>
                  </a:cubicBezTo>
                  <a:cubicBezTo>
                    <a:pt x="1401" y="35294"/>
                    <a:pt x="1835" y="35827"/>
                    <a:pt x="1901" y="36394"/>
                  </a:cubicBezTo>
                  <a:cubicBezTo>
                    <a:pt x="2168" y="37996"/>
                    <a:pt x="2235" y="39530"/>
                    <a:pt x="2402" y="41131"/>
                  </a:cubicBezTo>
                  <a:cubicBezTo>
                    <a:pt x="2469" y="41465"/>
                    <a:pt x="2402" y="41798"/>
                    <a:pt x="2502" y="42065"/>
                  </a:cubicBezTo>
                  <a:cubicBezTo>
                    <a:pt x="2735" y="43299"/>
                    <a:pt x="3069" y="44467"/>
                    <a:pt x="3369" y="45668"/>
                  </a:cubicBezTo>
                  <a:cubicBezTo>
                    <a:pt x="3903" y="48069"/>
                    <a:pt x="4303" y="50538"/>
                    <a:pt x="4303" y="53040"/>
                  </a:cubicBezTo>
                  <a:cubicBezTo>
                    <a:pt x="4337" y="54374"/>
                    <a:pt x="4804" y="55541"/>
                    <a:pt x="5738" y="56542"/>
                  </a:cubicBezTo>
                  <a:cubicBezTo>
                    <a:pt x="6571" y="57376"/>
                    <a:pt x="7372" y="58310"/>
                    <a:pt x="8206" y="59144"/>
                  </a:cubicBezTo>
                  <a:cubicBezTo>
                    <a:pt x="10207" y="61145"/>
                    <a:pt x="12209" y="63180"/>
                    <a:pt x="14244" y="65182"/>
                  </a:cubicBezTo>
                  <a:cubicBezTo>
                    <a:pt x="14844" y="65749"/>
                    <a:pt x="15645" y="66216"/>
                    <a:pt x="16012" y="66916"/>
                  </a:cubicBezTo>
                  <a:cubicBezTo>
                    <a:pt x="16512" y="67917"/>
                    <a:pt x="17012" y="69085"/>
                    <a:pt x="17046" y="70219"/>
                  </a:cubicBezTo>
                  <a:cubicBezTo>
                    <a:pt x="17212" y="73688"/>
                    <a:pt x="17212" y="77190"/>
                    <a:pt x="17179" y="80693"/>
                  </a:cubicBezTo>
                  <a:cubicBezTo>
                    <a:pt x="17179" y="82361"/>
                    <a:pt x="16979" y="83995"/>
                    <a:pt x="16845" y="85663"/>
                  </a:cubicBezTo>
                  <a:cubicBezTo>
                    <a:pt x="16645" y="87831"/>
                    <a:pt x="16412" y="89933"/>
                    <a:pt x="16212" y="92101"/>
                  </a:cubicBezTo>
                  <a:cubicBezTo>
                    <a:pt x="16012" y="94236"/>
                    <a:pt x="15711" y="96404"/>
                    <a:pt x="15511" y="98539"/>
                  </a:cubicBezTo>
                  <a:cubicBezTo>
                    <a:pt x="15378" y="99473"/>
                    <a:pt x="15378" y="100440"/>
                    <a:pt x="15244" y="101408"/>
                  </a:cubicBezTo>
                  <a:cubicBezTo>
                    <a:pt x="15211" y="102008"/>
                    <a:pt x="15378" y="102142"/>
                    <a:pt x="15911" y="102142"/>
                  </a:cubicBezTo>
                  <a:lnTo>
                    <a:pt x="37727" y="102142"/>
                  </a:lnTo>
                  <a:cubicBezTo>
                    <a:pt x="38494" y="102142"/>
                    <a:pt x="38561" y="102041"/>
                    <a:pt x="38494" y="101274"/>
                  </a:cubicBezTo>
                  <a:cubicBezTo>
                    <a:pt x="38428" y="100741"/>
                    <a:pt x="38361" y="100207"/>
                    <a:pt x="38328" y="99640"/>
                  </a:cubicBezTo>
                  <a:cubicBezTo>
                    <a:pt x="38094" y="96137"/>
                    <a:pt x="37894" y="92601"/>
                    <a:pt x="37694" y="89099"/>
                  </a:cubicBezTo>
                  <a:lnTo>
                    <a:pt x="37427" y="85229"/>
                  </a:lnTo>
                  <a:cubicBezTo>
                    <a:pt x="37260" y="83095"/>
                    <a:pt x="37060" y="80926"/>
                    <a:pt x="37027" y="78791"/>
                  </a:cubicBezTo>
                  <a:cubicBezTo>
                    <a:pt x="36993" y="76490"/>
                    <a:pt x="36993" y="74155"/>
                    <a:pt x="37260" y="71853"/>
                  </a:cubicBezTo>
                  <a:cubicBezTo>
                    <a:pt x="37560" y="69585"/>
                    <a:pt x="38161" y="67350"/>
                    <a:pt x="38694" y="65082"/>
                  </a:cubicBezTo>
                  <a:cubicBezTo>
                    <a:pt x="39195" y="63147"/>
                    <a:pt x="39862" y="61179"/>
                    <a:pt x="39862" y="59077"/>
                  </a:cubicBezTo>
                  <a:lnTo>
                    <a:pt x="39862" y="43733"/>
                  </a:lnTo>
                  <a:cubicBezTo>
                    <a:pt x="39862" y="43333"/>
                    <a:pt x="39762" y="42832"/>
                    <a:pt x="39695" y="42399"/>
                  </a:cubicBezTo>
                  <a:cubicBezTo>
                    <a:pt x="39161" y="40130"/>
                    <a:pt x="38561" y="37862"/>
                    <a:pt x="38027" y="35561"/>
                  </a:cubicBezTo>
                  <a:cubicBezTo>
                    <a:pt x="37227" y="32225"/>
                    <a:pt x="37027" y="28889"/>
                    <a:pt x="37060" y="25487"/>
                  </a:cubicBezTo>
                  <a:cubicBezTo>
                    <a:pt x="37093" y="23685"/>
                    <a:pt x="37060" y="21884"/>
                    <a:pt x="36926" y="20116"/>
                  </a:cubicBezTo>
                  <a:cubicBezTo>
                    <a:pt x="36760" y="18148"/>
                    <a:pt x="36526" y="16213"/>
                    <a:pt x="35726" y="14379"/>
                  </a:cubicBezTo>
                  <a:cubicBezTo>
                    <a:pt x="35188" y="13153"/>
                    <a:pt x="34291" y="12496"/>
                    <a:pt x="33238" y="12496"/>
                  </a:cubicBezTo>
                  <a:cubicBezTo>
                    <a:pt x="32657" y="12496"/>
                    <a:pt x="32030" y="12696"/>
                    <a:pt x="31389" y="13111"/>
                  </a:cubicBezTo>
                  <a:cubicBezTo>
                    <a:pt x="31356" y="12644"/>
                    <a:pt x="31322" y="12277"/>
                    <a:pt x="31322" y="11877"/>
                  </a:cubicBezTo>
                  <a:lnTo>
                    <a:pt x="31056" y="5773"/>
                  </a:lnTo>
                  <a:cubicBezTo>
                    <a:pt x="31022" y="4872"/>
                    <a:pt x="30555" y="4138"/>
                    <a:pt x="29855" y="3638"/>
                  </a:cubicBezTo>
                  <a:cubicBezTo>
                    <a:pt x="29302" y="3251"/>
                    <a:pt x="28718" y="3057"/>
                    <a:pt x="28132" y="3057"/>
                  </a:cubicBezTo>
                  <a:cubicBezTo>
                    <a:pt x="27658" y="3057"/>
                    <a:pt x="27182" y="3184"/>
                    <a:pt x="26719" y="3438"/>
                  </a:cubicBezTo>
                  <a:cubicBezTo>
                    <a:pt x="25852" y="3871"/>
                    <a:pt x="25585" y="4705"/>
                    <a:pt x="25585" y="5706"/>
                  </a:cubicBezTo>
                  <a:cubicBezTo>
                    <a:pt x="25652" y="7941"/>
                    <a:pt x="25585" y="10142"/>
                    <a:pt x="25552" y="12344"/>
                  </a:cubicBezTo>
                  <a:cubicBezTo>
                    <a:pt x="25552" y="13311"/>
                    <a:pt x="25418" y="14312"/>
                    <a:pt x="25385" y="15213"/>
                  </a:cubicBezTo>
                  <a:lnTo>
                    <a:pt x="25385" y="9709"/>
                  </a:lnTo>
                  <a:cubicBezTo>
                    <a:pt x="25385" y="7474"/>
                    <a:pt x="25418" y="5172"/>
                    <a:pt x="25385" y="2937"/>
                  </a:cubicBezTo>
                  <a:cubicBezTo>
                    <a:pt x="25352" y="1169"/>
                    <a:pt x="24217" y="35"/>
                    <a:pt x="22583" y="2"/>
                  </a:cubicBezTo>
                  <a:cubicBezTo>
                    <a:pt x="22553" y="1"/>
                    <a:pt x="22524" y="1"/>
                    <a:pt x="22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5924988" y="968059"/>
              <a:ext cx="2309114" cy="4175433"/>
            </a:xfrm>
            <a:custGeom>
              <a:avLst/>
              <a:gdLst/>
              <a:ahLst/>
              <a:cxnLst/>
              <a:rect l="l" t="t" r="r" b="b"/>
              <a:pathLst>
                <a:path w="61478" h="111167" extrusionOk="0">
                  <a:moveTo>
                    <a:pt x="28406" y="0"/>
                  </a:moveTo>
                  <a:cubicBezTo>
                    <a:pt x="28241" y="0"/>
                    <a:pt x="28078" y="17"/>
                    <a:pt x="27920" y="53"/>
                  </a:cubicBezTo>
                  <a:cubicBezTo>
                    <a:pt x="26720" y="287"/>
                    <a:pt x="25852" y="1388"/>
                    <a:pt x="25852" y="2689"/>
                  </a:cubicBezTo>
                  <a:cubicBezTo>
                    <a:pt x="25852" y="4557"/>
                    <a:pt x="25886" y="6425"/>
                    <a:pt x="25819" y="8293"/>
                  </a:cubicBezTo>
                  <a:cubicBezTo>
                    <a:pt x="25719" y="10594"/>
                    <a:pt x="25485" y="12863"/>
                    <a:pt x="25385" y="15131"/>
                  </a:cubicBezTo>
                  <a:cubicBezTo>
                    <a:pt x="25319" y="16899"/>
                    <a:pt x="25252" y="18600"/>
                    <a:pt x="25252" y="20368"/>
                  </a:cubicBezTo>
                  <a:cubicBezTo>
                    <a:pt x="25252" y="21569"/>
                    <a:pt x="25419" y="22736"/>
                    <a:pt x="25419" y="23937"/>
                  </a:cubicBezTo>
                  <a:cubicBezTo>
                    <a:pt x="25485" y="24738"/>
                    <a:pt x="25018" y="25272"/>
                    <a:pt x="24318" y="25605"/>
                  </a:cubicBezTo>
                  <a:cubicBezTo>
                    <a:pt x="23989" y="25770"/>
                    <a:pt x="23751" y="25855"/>
                    <a:pt x="23572" y="25855"/>
                  </a:cubicBezTo>
                  <a:cubicBezTo>
                    <a:pt x="23243" y="25855"/>
                    <a:pt x="23113" y="25565"/>
                    <a:pt x="22984" y="24938"/>
                  </a:cubicBezTo>
                  <a:cubicBezTo>
                    <a:pt x="22650" y="23203"/>
                    <a:pt x="22316" y="21435"/>
                    <a:pt x="21816" y="19768"/>
                  </a:cubicBezTo>
                  <a:cubicBezTo>
                    <a:pt x="21416" y="18533"/>
                    <a:pt x="20682" y="17399"/>
                    <a:pt x="20182" y="16198"/>
                  </a:cubicBezTo>
                  <a:cubicBezTo>
                    <a:pt x="19014" y="13263"/>
                    <a:pt x="17880" y="10294"/>
                    <a:pt x="16712" y="7392"/>
                  </a:cubicBezTo>
                  <a:cubicBezTo>
                    <a:pt x="16546" y="6925"/>
                    <a:pt x="16312" y="6525"/>
                    <a:pt x="16012" y="6125"/>
                  </a:cubicBezTo>
                  <a:cubicBezTo>
                    <a:pt x="15528" y="5507"/>
                    <a:pt x="14828" y="5199"/>
                    <a:pt x="14127" y="5199"/>
                  </a:cubicBezTo>
                  <a:cubicBezTo>
                    <a:pt x="13427" y="5199"/>
                    <a:pt x="12726" y="5507"/>
                    <a:pt x="12243" y="6125"/>
                  </a:cubicBezTo>
                  <a:cubicBezTo>
                    <a:pt x="11709" y="6792"/>
                    <a:pt x="11475" y="7559"/>
                    <a:pt x="11709" y="8393"/>
                  </a:cubicBezTo>
                  <a:cubicBezTo>
                    <a:pt x="11842" y="8960"/>
                    <a:pt x="11976" y="9527"/>
                    <a:pt x="12142" y="10094"/>
                  </a:cubicBezTo>
                  <a:cubicBezTo>
                    <a:pt x="12710" y="12029"/>
                    <a:pt x="13310" y="13930"/>
                    <a:pt x="13910" y="15798"/>
                  </a:cubicBezTo>
                  <a:cubicBezTo>
                    <a:pt x="14678" y="18200"/>
                    <a:pt x="15345" y="20568"/>
                    <a:pt x="16145" y="22937"/>
                  </a:cubicBezTo>
                  <a:cubicBezTo>
                    <a:pt x="16646" y="24538"/>
                    <a:pt x="17313" y="26039"/>
                    <a:pt x="17880" y="27607"/>
                  </a:cubicBezTo>
                  <a:cubicBezTo>
                    <a:pt x="18047" y="28074"/>
                    <a:pt x="18247" y="28574"/>
                    <a:pt x="18147" y="29041"/>
                  </a:cubicBezTo>
                  <a:cubicBezTo>
                    <a:pt x="17938" y="29980"/>
                    <a:pt x="17089" y="30528"/>
                    <a:pt x="16213" y="30528"/>
                  </a:cubicBezTo>
                  <a:cubicBezTo>
                    <a:pt x="15689" y="30528"/>
                    <a:pt x="15156" y="30332"/>
                    <a:pt x="14744" y="29908"/>
                  </a:cubicBezTo>
                  <a:cubicBezTo>
                    <a:pt x="13644" y="28774"/>
                    <a:pt x="12543" y="27607"/>
                    <a:pt x="11409" y="26439"/>
                  </a:cubicBezTo>
                  <a:cubicBezTo>
                    <a:pt x="9307" y="24237"/>
                    <a:pt x="7339" y="21802"/>
                    <a:pt x="5504" y="19301"/>
                  </a:cubicBezTo>
                  <a:cubicBezTo>
                    <a:pt x="5071" y="18767"/>
                    <a:pt x="4637" y="18267"/>
                    <a:pt x="4137" y="17766"/>
                  </a:cubicBezTo>
                  <a:cubicBezTo>
                    <a:pt x="3654" y="17284"/>
                    <a:pt x="3062" y="17031"/>
                    <a:pt x="2471" y="17031"/>
                  </a:cubicBezTo>
                  <a:cubicBezTo>
                    <a:pt x="2082" y="17031"/>
                    <a:pt x="1692" y="17141"/>
                    <a:pt x="1335" y="17366"/>
                  </a:cubicBezTo>
                  <a:cubicBezTo>
                    <a:pt x="467" y="17866"/>
                    <a:pt x="0" y="18934"/>
                    <a:pt x="334" y="19968"/>
                  </a:cubicBezTo>
                  <a:cubicBezTo>
                    <a:pt x="668" y="20935"/>
                    <a:pt x="1035" y="21936"/>
                    <a:pt x="1568" y="22803"/>
                  </a:cubicBezTo>
                  <a:cubicBezTo>
                    <a:pt x="3670" y="26406"/>
                    <a:pt x="6205" y="29641"/>
                    <a:pt x="8974" y="32777"/>
                  </a:cubicBezTo>
                  <a:cubicBezTo>
                    <a:pt x="9908" y="33878"/>
                    <a:pt x="10842" y="35079"/>
                    <a:pt x="11475" y="36413"/>
                  </a:cubicBezTo>
                  <a:cubicBezTo>
                    <a:pt x="12543" y="38781"/>
                    <a:pt x="13043" y="41416"/>
                    <a:pt x="13543" y="43985"/>
                  </a:cubicBezTo>
                  <a:cubicBezTo>
                    <a:pt x="14010" y="46420"/>
                    <a:pt x="14544" y="48822"/>
                    <a:pt x="15311" y="51157"/>
                  </a:cubicBezTo>
                  <a:cubicBezTo>
                    <a:pt x="15812" y="52725"/>
                    <a:pt x="16812" y="54059"/>
                    <a:pt x="17513" y="55493"/>
                  </a:cubicBezTo>
                  <a:cubicBezTo>
                    <a:pt x="18647" y="57761"/>
                    <a:pt x="19815" y="59996"/>
                    <a:pt x="21583" y="61831"/>
                  </a:cubicBezTo>
                  <a:cubicBezTo>
                    <a:pt x="21816" y="62065"/>
                    <a:pt x="21916" y="62298"/>
                    <a:pt x="22016" y="62532"/>
                  </a:cubicBezTo>
                  <a:cubicBezTo>
                    <a:pt x="22350" y="63599"/>
                    <a:pt x="22250" y="64933"/>
                    <a:pt x="22517" y="65967"/>
                  </a:cubicBezTo>
                  <a:cubicBezTo>
                    <a:pt x="22817" y="67302"/>
                    <a:pt x="23050" y="68302"/>
                    <a:pt x="23050" y="69670"/>
                  </a:cubicBezTo>
                  <a:cubicBezTo>
                    <a:pt x="23084" y="72972"/>
                    <a:pt x="23417" y="76375"/>
                    <a:pt x="23851" y="79777"/>
                  </a:cubicBezTo>
                  <a:cubicBezTo>
                    <a:pt x="24184" y="82513"/>
                    <a:pt x="24184" y="83880"/>
                    <a:pt x="24518" y="86048"/>
                  </a:cubicBezTo>
                  <a:cubicBezTo>
                    <a:pt x="25052" y="89484"/>
                    <a:pt x="25385" y="93153"/>
                    <a:pt x="26019" y="96556"/>
                  </a:cubicBezTo>
                  <a:cubicBezTo>
                    <a:pt x="26319" y="98157"/>
                    <a:pt x="26419" y="99858"/>
                    <a:pt x="26686" y="101459"/>
                  </a:cubicBezTo>
                  <a:cubicBezTo>
                    <a:pt x="26886" y="102994"/>
                    <a:pt x="27187" y="104195"/>
                    <a:pt x="27220" y="105362"/>
                  </a:cubicBezTo>
                  <a:cubicBezTo>
                    <a:pt x="27353" y="107664"/>
                    <a:pt x="28121" y="111133"/>
                    <a:pt x="28121" y="111133"/>
                  </a:cubicBezTo>
                  <a:lnTo>
                    <a:pt x="52738" y="111166"/>
                  </a:lnTo>
                  <a:cubicBezTo>
                    <a:pt x="52738" y="111166"/>
                    <a:pt x="42798" y="72205"/>
                    <a:pt x="42231" y="70004"/>
                  </a:cubicBezTo>
                  <a:cubicBezTo>
                    <a:pt x="41563" y="67135"/>
                    <a:pt x="41030" y="64266"/>
                    <a:pt x="40496" y="61364"/>
                  </a:cubicBezTo>
                  <a:cubicBezTo>
                    <a:pt x="40296" y="60297"/>
                    <a:pt x="40129" y="59563"/>
                    <a:pt x="40229" y="58929"/>
                  </a:cubicBezTo>
                  <a:cubicBezTo>
                    <a:pt x="44299" y="58729"/>
                    <a:pt x="50837" y="49089"/>
                    <a:pt x="51737" y="45486"/>
                  </a:cubicBezTo>
                  <a:cubicBezTo>
                    <a:pt x="52671" y="41883"/>
                    <a:pt x="61478" y="36646"/>
                    <a:pt x="59176" y="32977"/>
                  </a:cubicBezTo>
                  <a:cubicBezTo>
                    <a:pt x="59024" y="32735"/>
                    <a:pt x="58764" y="32627"/>
                    <a:pt x="58420" y="32627"/>
                  </a:cubicBezTo>
                  <a:cubicBezTo>
                    <a:pt x="55442" y="32627"/>
                    <a:pt x="46167" y="40749"/>
                    <a:pt x="46167" y="40749"/>
                  </a:cubicBezTo>
                  <a:cubicBezTo>
                    <a:pt x="40830" y="39482"/>
                    <a:pt x="39896" y="30775"/>
                    <a:pt x="40996" y="26406"/>
                  </a:cubicBezTo>
                  <a:cubicBezTo>
                    <a:pt x="42397" y="20602"/>
                    <a:pt x="43865" y="14797"/>
                    <a:pt x="44499" y="8927"/>
                  </a:cubicBezTo>
                  <a:cubicBezTo>
                    <a:pt x="44532" y="8393"/>
                    <a:pt x="44632" y="7859"/>
                    <a:pt x="44566" y="7292"/>
                  </a:cubicBezTo>
                  <a:cubicBezTo>
                    <a:pt x="44499" y="6225"/>
                    <a:pt x="44399" y="5124"/>
                    <a:pt x="44099" y="4090"/>
                  </a:cubicBezTo>
                  <a:cubicBezTo>
                    <a:pt x="43782" y="2949"/>
                    <a:pt x="42923" y="2350"/>
                    <a:pt x="41780" y="2350"/>
                  </a:cubicBezTo>
                  <a:cubicBezTo>
                    <a:pt x="41720" y="2350"/>
                    <a:pt x="41659" y="2352"/>
                    <a:pt x="41597" y="2355"/>
                  </a:cubicBezTo>
                  <a:cubicBezTo>
                    <a:pt x="40663" y="2355"/>
                    <a:pt x="39695" y="3056"/>
                    <a:pt x="39395" y="4123"/>
                  </a:cubicBezTo>
                  <a:cubicBezTo>
                    <a:pt x="39028" y="5424"/>
                    <a:pt x="38828" y="6758"/>
                    <a:pt x="38528" y="8093"/>
                  </a:cubicBezTo>
                  <a:cubicBezTo>
                    <a:pt x="38061" y="10127"/>
                    <a:pt x="37694" y="12229"/>
                    <a:pt x="37160" y="14230"/>
                  </a:cubicBezTo>
                  <a:cubicBezTo>
                    <a:pt x="36393" y="17099"/>
                    <a:pt x="35526" y="19934"/>
                    <a:pt x="34725" y="22803"/>
                  </a:cubicBezTo>
                  <a:cubicBezTo>
                    <a:pt x="34492" y="23737"/>
                    <a:pt x="34091" y="24538"/>
                    <a:pt x="33157" y="24905"/>
                  </a:cubicBezTo>
                  <a:cubicBezTo>
                    <a:pt x="32724" y="25071"/>
                    <a:pt x="32257" y="25071"/>
                    <a:pt x="31823" y="25105"/>
                  </a:cubicBezTo>
                  <a:cubicBezTo>
                    <a:pt x="31756" y="24704"/>
                    <a:pt x="31590" y="24237"/>
                    <a:pt x="31690" y="23871"/>
                  </a:cubicBezTo>
                  <a:cubicBezTo>
                    <a:pt x="32157" y="21135"/>
                    <a:pt x="32223" y="18433"/>
                    <a:pt x="32223" y="15698"/>
                  </a:cubicBezTo>
                  <a:cubicBezTo>
                    <a:pt x="32190" y="12229"/>
                    <a:pt x="31923" y="8793"/>
                    <a:pt x="31656" y="5357"/>
                  </a:cubicBezTo>
                  <a:cubicBezTo>
                    <a:pt x="31556" y="4090"/>
                    <a:pt x="31223" y="2889"/>
                    <a:pt x="30889" y="1688"/>
                  </a:cubicBezTo>
                  <a:cubicBezTo>
                    <a:pt x="30601" y="707"/>
                    <a:pt x="29463" y="0"/>
                    <a:pt x="284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extLst>
              <p:ext uri="{D42A27DB-BD31-4B8C-83A1-F6EECF244321}">
                <p14:modId xmlns:p14="http://schemas.microsoft.com/office/powerpoint/2010/main" val="3350701308"/>
              </p:ext>
            </p:extLst>
          </p:nvPr>
        </p:nvGraphicFramePr>
        <p:xfrm>
          <a:off x="1524000" y="563526"/>
          <a:ext cx="6096000" cy="40402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56044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b="1" dirty="0">
                <a:latin typeface="Times New Roman" panose="02020603050405020304" pitchFamily="18" charset="0"/>
                <a:cs typeface="Times New Roman" panose="02020603050405020304" pitchFamily="18" charset="0"/>
              </a:rPr>
              <a:t>    </a:t>
            </a:r>
            <a:r>
              <a:rPr lang="en-US" sz="3200" b="1" u="sng" dirty="0">
                <a:latin typeface="Times New Roman" panose="02020603050405020304" pitchFamily="18" charset="0"/>
                <a:cs typeface="Times New Roman" panose="02020603050405020304" pitchFamily="18" charset="0"/>
              </a:rPr>
              <a:t>Measuring Prejudice</a:t>
            </a:r>
          </a:p>
        </p:txBody>
      </p:sp>
      <p:sp>
        <p:nvSpPr>
          <p:cNvPr id="10" name="Flowchart: Process 9"/>
          <p:cNvSpPr/>
          <p:nvPr/>
        </p:nvSpPr>
        <p:spPr>
          <a:xfrm>
            <a:off x="3391786" y="1350335"/>
            <a:ext cx="2902688" cy="51036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Social Distance Scale</a:t>
            </a:r>
          </a:p>
        </p:txBody>
      </p:sp>
      <p:cxnSp>
        <p:nvCxnSpPr>
          <p:cNvPr id="12" name="Straight Connector 11"/>
          <p:cNvCxnSpPr>
            <a:stCxn id="10" idx="2"/>
          </p:cNvCxnSpPr>
          <p:nvPr/>
        </p:nvCxnSpPr>
        <p:spPr>
          <a:xfrm>
            <a:off x="4843130" y="1860698"/>
            <a:ext cx="0" cy="4465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2052084" y="2286001"/>
            <a:ext cx="5486400" cy="2126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052084" y="2323214"/>
            <a:ext cx="0" cy="393405"/>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517219" y="2270052"/>
            <a:ext cx="0" cy="430618"/>
          </a:xfrm>
          <a:prstGeom prst="line">
            <a:avLst/>
          </a:prstGeom>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754912" y="2716619"/>
            <a:ext cx="2753833" cy="16161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u="sng" dirty="0">
                <a:solidFill>
                  <a:schemeClr val="tx1"/>
                </a:solidFill>
                <a:latin typeface="Times New Roman" panose="02020603050405020304" pitchFamily="18" charset="0"/>
                <a:cs typeface="Times New Roman" panose="02020603050405020304" pitchFamily="18" charset="0"/>
              </a:rPr>
              <a:t>Most Negative Prejudice:</a:t>
            </a:r>
          </a:p>
          <a:p>
            <a:pPr algn="ctr"/>
            <a:r>
              <a:rPr lang="en-US" sz="1600" b="1" dirty="0">
                <a:solidFill>
                  <a:schemeClr val="tx1"/>
                </a:solidFill>
                <a:latin typeface="Times New Roman" panose="02020603050405020304" pitchFamily="18" charset="0"/>
                <a:cs typeface="Times New Roman" panose="02020603050405020304" pitchFamily="18" charset="0"/>
              </a:rPr>
              <a:t> A particular set of people should be barred from the country</a:t>
            </a:r>
          </a:p>
        </p:txBody>
      </p:sp>
      <p:sp>
        <p:nvSpPr>
          <p:cNvPr id="21" name="Rectangle 20"/>
          <p:cNvSpPr/>
          <p:nvPr/>
        </p:nvSpPr>
        <p:spPr>
          <a:xfrm>
            <a:off x="5794744" y="2716619"/>
            <a:ext cx="2844209" cy="16161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u="sng" dirty="0">
                <a:solidFill>
                  <a:schemeClr val="tx1"/>
                </a:solidFill>
                <a:latin typeface="Times New Roman" panose="02020603050405020304" pitchFamily="18" charset="0"/>
                <a:cs typeface="Times New Roman" panose="02020603050405020304" pitchFamily="18" charset="0"/>
              </a:rPr>
              <a:t>Most social Acceptance:</a:t>
            </a:r>
          </a:p>
          <a:p>
            <a:pPr algn="ctr"/>
            <a:r>
              <a:rPr lang="en-US" sz="1600" b="1" dirty="0">
                <a:solidFill>
                  <a:schemeClr val="tx1"/>
                </a:solidFill>
                <a:latin typeface="Times New Roman" panose="02020603050405020304" pitchFamily="18" charset="0"/>
                <a:cs typeface="Times New Roman" panose="02020603050405020304" pitchFamily="18" charset="0"/>
              </a:rPr>
              <a:t>Acceptance of a specific group of people in a society</a:t>
            </a:r>
          </a:p>
        </p:txBody>
      </p:sp>
    </p:spTree>
    <p:extLst>
      <p:ext uri="{BB962C8B-B14F-4D97-AF65-F5344CB8AC3E}">
        <p14:creationId xmlns:p14="http://schemas.microsoft.com/office/powerpoint/2010/main" val="4034395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8AF3E-FC74-4AC7-5448-1D7BF9214273}"/>
              </a:ext>
            </a:extLst>
          </p:cNvPr>
          <p:cNvPicPr>
            <a:picLocks noChangeAspect="1"/>
          </p:cNvPicPr>
          <p:nvPr/>
        </p:nvPicPr>
        <p:blipFill>
          <a:blip r:embed="rId2"/>
          <a:stretch>
            <a:fillRect/>
          </a:stretch>
        </p:blipFill>
        <p:spPr>
          <a:xfrm>
            <a:off x="0" y="0"/>
            <a:ext cx="9144000" cy="5159845"/>
          </a:xfrm>
          <a:prstGeom prst="rect">
            <a:avLst/>
          </a:prstGeom>
        </p:spPr>
      </p:pic>
    </p:spTree>
    <p:extLst>
      <p:ext uri="{BB962C8B-B14F-4D97-AF65-F5344CB8AC3E}">
        <p14:creationId xmlns:p14="http://schemas.microsoft.com/office/powerpoint/2010/main" val="149985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19"/>
          <p:cNvSpPr txBox="1">
            <a:spLocks noGrp="1"/>
          </p:cNvSpPr>
          <p:nvPr>
            <p:ph type="title"/>
          </p:nvPr>
        </p:nvSpPr>
        <p:spPr>
          <a:xfrm>
            <a:off x="504750" y="475488"/>
            <a:ext cx="8134500" cy="11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u="sng" dirty="0">
                <a:latin typeface="Times New Roman" panose="02020603050405020304" pitchFamily="18" charset="0"/>
                <a:cs typeface="Times New Roman" panose="02020603050405020304" pitchFamily="18" charset="0"/>
              </a:rPr>
              <a:t>Theories of Prejudice</a:t>
            </a:r>
            <a:endParaRPr sz="3200" b="1" u="sng" dirty="0">
              <a:latin typeface="Times New Roman" panose="02020603050405020304" pitchFamily="18" charset="0"/>
              <a:cs typeface="Times New Roman" panose="02020603050405020304" pitchFamily="18" charset="0"/>
            </a:endParaRPr>
          </a:p>
        </p:txBody>
      </p:sp>
      <p:cxnSp>
        <p:nvCxnSpPr>
          <p:cNvPr id="490" name="Google Shape;490;p19"/>
          <p:cNvCxnSpPr/>
          <p:nvPr/>
        </p:nvCxnSpPr>
        <p:spPr>
          <a:xfrm>
            <a:off x="1890485" y="2372906"/>
            <a:ext cx="1012200" cy="0"/>
          </a:xfrm>
          <a:prstGeom prst="straightConnector1">
            <a:avLst/>
          </a:prstGeom>
          <a:noFill/>
          <a:ln w="19050" cap="flat" cmpd="sng">
            <a:solidFill>
              <a:schemeClr val="dk2"/>
            </a:solidFill>
            <a:prstDash val="solid"/>
            <a:round/>
            <a:headEnd type="none" w="med" len="med"/>
            <a:tailEnd type="none" w="med" len="med"/>
          </a:ln>
        </p:spPr>
      </p:cxnSp>
      <p:cxnSp>
        <p:nvCxnSpPr>
          <p:cNvPr id="491" name="Google Shape;491;p19"/>
          <p:cNvCxnSpPr/>
          <p:nvPr/>
        </p:nvCxnSpPr>
        <p:spPr>
          <a:xfrm>
            <a:off x="4065848" y="2372906"/>
            <a:ext cx="1012200" cy="0"/>
          </a:xfrm>
          <a:prstGeom prst="straightConnector1">
            <a:avLst/>
          </a:prstGeom>
          <a:noFill/>
          <a:ln w="19050" cap="flat" cmpd="sng">
            <a:solidFill>
              <a:schemeClr val="dk2"/>
            </a:solidFill>
            <a:prstDash val="solid"/>
            <a:round/>
            <a:headEnd type="none" w="med" len="med"/>
            <a:tailEnd type="none" w="med" len="med"/>
          </a:ln>
        </p:spPr>
      </p:cxnSp>
      <p:cxnSp>
        <p:nvCxnSpPr>
          <p:cNvPr id="492" name="Google Shape;492;p19"/>
          <p:cNvCxnSpPr/>
          <p:nvPr/>
        </p:nvCxnSpPr>
        <p:spPr>
          <a:xfrm>
            <a:off x="6241335" y="2372906"/>
            <a:ext cx="1012200" cy="0"/>
          </a:xfrm>
          <a:prstGeom prst="straightConnector1">
            <a:avLst/>
          </a:prstGeom>
          <a:noFill/>
          <a:ln w="19050" cap="flat" cmpd="sng">
            <a:solidFill>
              <a:schemeClr val="dk2"/>
            </a:solidFill>
            <a:prstDash val="solid"/>
            <a:round/>
            <a:headEnd type="none" w="med" len="med"/>
            <a:tailEnd type="none" w="med" len="med"/>
          </a:ln>
        </p:spPr>
      </p:cxnSp>
      <p:sp>
        <p:nvSpPr>
          <p:cNvPr id="493" name="Google Shape;493;p19"/>
          <p:cNvSpPr/>
          <p:nvPr/>
        </p:nvSpPr>
        <p:spPr>
          <a:xfrm>
            <a:off x="7307269" y="1845112"/>
            <a:ext cx="1055766" cy="1055589"/>
          </a:xfrm>
          <a:custGeom>
            <a:avLst/>
            <a:gdLst/>
            <a:ahLst/>
            <a:cxnLst/>
            <a:rect l="l" t="t" r="r" b="b"/>
            <a:pathLst>
              <a:path w="5962" h="5961" extrusionOk="0">
                <a:moveTo>
                  <a:pt x="2981" y="0"/>
                </a:moveTo>
                <a:cubicBezTo>
                  <a:pt x="1336" y="0"/>
                  <a:pt x="1" y="1334"/>
                  <a:pt x="1" y="2980"/>
                </a:cubicBezTo>
                <a:cubicBezTo>
                  <a:pt x="1" y="4626"/>
                  <a:pt x="1336" y="5961"/>
                  <a:pt x="2981" y="5961"/>
                </a:cubicBezTo>
                <a:cubicBezTo>
                  <a:pt x="4627" y="5961"/>
                  <a:pt x="5961" y="4626"/>
                  <a:pt x="5961" y="2980"/>
                </a:cubicBezTo>
                <a:cubicBezTo>
                  <a:pt x="5961" y="1334"/>
                  <a:pt x="4627" y="0"/>
                  <a:pt x="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Times New Roman" panose="02020603050405020304" pitchFamily="18" charset="0"/>
                <a:cs typeface="Times New Roman" panose="02020603050405020304" pitchFamily="18" charset="0"/>
              </a:rPr>
              <a:t>04</a:t>
            </a:r>
            <a:endParaRPr sz="3600" b="1" dirty="0">
              <a:latin typeface="Times New Roman" panose="02020603050405020304" pitchFamily="18" charset="0"/>
              <a:cs typeface="Times New Roman" panose="02020603050405020304" pitchFamily="18" charset="0"/>
            </a:endParaRPr>
          </a:p>
        </p:txBody>
      </p:sp>
      <p:sp>
        <p:nvSpPr>
          <p:cNvPr id="497" name="Google Shape;497;p19"/>
          <p:cNvSpPr txBox="1"/>
          <p:nvPr/>
        </p:nvSpPr>
        <p:spPr>
          <a:xfrm flipH="1">
            <a:off x="7237702" y="3105150"/>
            <a:ext cx="1194900" cy="4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accent4"/>
                </a:solidFill>
                <a:latin typeface="Fira Sans Extra Condensed Medium"/>
                <a:ea typeface="Fira Sans Extra Condensed Medium"/>
                <a:cs typeface="Fira Sans Extra Condensed Medium"/>
                <a:sym typeface="Fira Sans Extra Condensed Medium"/>
              </a:rPr>
              <a:t>Conflict Theory</a:t>
            </a:r>
            <a:endParaRPr sz="21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499" name="Google Shape;499;p19"/>
          <p:cNvSpPr/>
          <p:nvPr/>
        </p:nvSpPr>
        <p:spPr>
          <a:xfrm>
            <a:off x="5131834" y="1845112"/>
            <a:ext cx="1055766" cy="1055589"/>
          </a:xfrm>
          <a:custGeom>
            <a:avLst/>
            <a:gdLst/>
            <a:ahLst/>
            <a:cxnLst/>
            <a:rect l="l" t="t" r="r" b="b"/>
            <a:pathLst>
              <a:path w="5962" h="5961" extrusionOk="0">
                <a:moveTo>
                  <a:pt x="2981" y="0"/>
                </a:moveTo>
                <a:cubicBezTo>
                  <a:pt x="1335" y="0"/>
                  <a:pt x="0" y="1334"/>
                  <a:pt x="0" y="2980"/>
                </a:cubicBezTo>
                <a:cubicBezTo>
                  <a:pt x="0" y="4626"/>
                  <a:pt x="1335" y="5961"/>
                  <a:pt x="2981" y="5961"/>
                </a:cubicBezTo>
                <a:cubicBezTo>
                  <a:pt x="4627" y="5961"/>
                  <a:pt x="5961" y="4626"/>
                  <a:pt x="5961" y="2980"/>
                </a:cubicBezTo>
                <a:cubicBezTo>
                  <a:pt x="5961" y="1334"/>
                  <a:pt x="4627" y="0"/>
                  <a:pt x="2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Times New Roman" panose="02020603050405020304" pitchFamily="18" charset="0"/>
                <a:cs typeface="Times New Roman" panose="02020603050405020304" pitchFamily="18" charset="0"/>
              </a:rPr>
              <a:t>03</a:t>
            </a:r>
            <a:endParaRPr sz="3600" b="1" dirty="0">
              <a:latin typeface="Times New Roman" panose="02020603050405020304" pitchFamily="18" charset="0"/>
              <a:cs typeface="Times New Roman" panose="02020603050405020304" pitchFamily="18" charset="0"/>
            </a:endParaRPr>
          </a:p>
        </p:txBody>
      </p:sp>
      <p:sp>
        <p:nvSpPr>
          <p:cNvPr id="503" name="Google Shape;503;p19"/>
          <p:cNvSpPr txBox="1"/>
          <p:nvPr/>
        </p:nvSpPr>
        <p:spPr>
          <a:xfrm flipH="1">
            <a:off x="4833710" y="3130350"/>
            <a:ext cx="1652149" cy="4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a:solidFill>
                  <a:schemeClr val="accent3"/>
                </a:solidFill>
                <a:latin typeface="Fira Sans Extra Condensed Medium"/>
                <a:ea typeface="Fira Sans Extra Condensed Medium"/>
                <a:cs typeface="Fira Sans Extra Condensed Medium"/>
                <a:sym typeface="Fira Sans Extra Condensed Medium"/>
              </a:rPr>
              <a:t>Culture Theory</a:t>
            </a:r>
            <a:endParaRPr sz="21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505" name="Google Shape;505;p19"/>
          <p:cNvSpPr/>
          <p:nvPr/>
        </p:nvSpPr>
        <p:spPr>
          <a:xfrm>
            <a:off x="813226" y="1850492"/>
            <a:ext cx="1055589" cy="1055589"/>
          </a:xfrm>
          <a:custGeom>
            <a:avLst/>
            <a:gdLst/>
            <a:ahLst/>
            <a:cxnLst/>
            <a:rect l="l" t="t" r="r" b="b"/>
            <a:pathLst>
              <a:path w="5961" h="5961" extrusionOk="0">
                <a:moveTo>
                  <a:pt x="2981" y="0"/>
                </a:moveTo>
                <a:cubicBezTo>
                  <a:pt x="1335" y="0"/>
                  <a:pt x="1" y="1334"/>
                  <a:pt x="1" y="2980"/>
                </a:cubicBezTo>
                <a:cubicBezTo>
                  <a:pt x="1" y="4626"/>
                  <a:pt x="1335" y="5961"/>
                  <a:pt x="2981" y="5961"/>
                </a:cubicBezTo>
                <a:cubicBezTo>
                  <a:pt x="4627" y="5961"/>
                  <a:pt x="5961" y="4626"/>
                  <a:pt x="5961" y="2980"/>
                </a:cubicBezTo>
                <a:cubicBezTo>
                  <a:pt x="5961" y="1334"/>
                  <a:pt x="4627" y="0"/>
                  <a:pt x="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Times New Roman" panose="02020603050405020304" pitchFamily="18" charset="0"/>
                <a:cs typeface="Times New Roman" panose="02020603050405020304" pitchFamily="18" charset="0"/>
              </a:rPr>
              <a:t>01</a:t>
            </a:r>
            <a:endParaRPr sz="3600" b="1" dirty="0">
              <a:latin typeface="Times New Roman" panose="02020603050405020304" pitchFamily="18" charset="0"/>
              <a:cs typeface="Times New Roman" panose="02020603050405020304" pitchFamily="18" charset="0"/>
            </a:endParaRPr>
          </a:p>
        </p:txBody>
      </p:sp>
      <p:sp>
        <p:nvSpPr>
          <p:cNvPr id="506" name="Google Shape;506;p19"/>
          <p:cNvSpPr/>
          <p:nvPr/>
        </p:nvSpPr>
        <p:spPr>
          <a:xfrm>
            <a:off x="929048" y="1347064"/>
            <a:ext cx="759600" cy="34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chemeClr val="accent1"/>
              </a:solidFill>
              <a:latin typeface="Fira Sans Extra Condensed Medium"/>
              <a:ea typeface="Fira Sans Extra Condensed Medium"/>
              <a:cs typeface="Fira Sans Extra Condensed Medium"/>
              <a:sym typeface="Fira Sans Extra Condensed Medium"/>
            </a:endParaRPr>
          </a:p>
        </p:txBody>
      </p:sp>
      <p:sp>
        <p:nvSpPr>
          <p:cNvPr id="508" name="Google Shape;508;p19"/>
          <p:cNvSpPr txBox="1"/>
          <p:nvPr/>
        </p:nvSpPr>
        <p:spPr>
          <a:xfrm flipH="1">
            <a:off x="408548" y="2950968"/>
            <a:ext cx="1800600" cy="59248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 sz="2000" b="1" dirty="0">
              <a:solidFill>
                <a:schemeClr val="accent1"/>
              </a:solidFill>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US" sz="2000" b="1" dirty="0">
                <a:solidFill>
                  <a:schemeClr val="accent1"/>
                </a:solidFill>
                <a:latin typeface="Times New Roman" panose="02020603050405020304" pitchFamily="18" charset="0"/>
                <a:ea typeface="Roboto"/>
                <a:cs typeface="Times New Roman" panose="02020603050405020304" pitchFamily="18" charset="0"/>
                <a:sym typeface="Roboto"/>
              </a:rPr>
              <a:t>S</a:t>
            </a:r>
            <a:r>
              <a:rPr lang="en" sz="2000" b="1" dirty="0">
                <a:solidFill>
                  <a:schemeClr val="accent1"/>
                </a:solidFill>
                <a:latin typeface="Times New Roman" panose="02020603050405020304" pitchFamily="18" charset="0"/>
                <a:ea typeface="Roboto"/>
                <a:cs typeface="Times New Roman" panose="02020603050405020304" pitchFamily="18" charset="0"/>
                <a:sym typeface="Roboto"/>
              </a:rPr>
              <a:t>capegoat Theory</a:t>
            </a:r>
          </a:p>
          <a:p>
            <a:pPr marL="0" lvl="0" indent="0" algn="ctr" rtl="0">
              <a:spcBef>
                <a:spcPts val="0"/>
              </a:spcBef>
              <a:spcAft>
                <a:spcPts val="0"/>
              </a:spcAft>
              <a:buNone/>
            </a:pPr>
            <a:endParaRPr sz="2000" b="1" dirty="0">
              <a:solidFill>
                <a:srgbClr val="000000"/>
              </a:solidFill>
              <a:latin typeface="Times New Roman" panose="02020603050405020304" pitchFamily="18" charset="0"/>
              <a:ea typeface="Roboto"/>
              <a:cs typeface="Times New Roman" panose="02020603050405020304" pitchFamily="18" charset="0"/>
              <a:sym typeface="Roboto"/>
            </a:endParaRPr>
          </a:p>
        </p:txBody>
      </p:sp>
      <p:sp>
        <p:nvSpPr>
          <p:cNvPr id="514" name="Google Shape;514;p19"/>
          <p:cNvSpPr/>
          <p:nvPr/>
        </p:nvSpPr>
        <p:spPr>
          <a:xfrm>
            <a:off x="2956488" y="1845112"/>
            <a:ext cx="1055589" cy="1055589"/>
          </a:xfrm>
          <a:custGeom>
            <a:avLst/>
            <a:gdLst/>
            <a:ahLst/>
            <a:cxnLst/>
            <a:rect l="l" t="t" r="r" b="b"/>
            <a:pathLst>
              <a:path w="5961" h="5961" extrusionOk="0">
                <a:moveTo>
                  <a:pt x="2980" y="0"/>
                </a:moveTo>
                <a:cubicBezTo>
                  <a:pt x="1335" y="0"/>
                  <a:pt x="0" y="1334"/>
                  <a:pt x="0" y="2980"/>
                </a:cubicBezTo>
                <a:cubicBezTo>
                  <a:pt x="0" y="4626"/>
                  <a:pt x="1335" y="5961"/>
                  <a:pt x="2980" y="5961"/>
                </a:cubicBezTo>
                <a:cubicBezTo>
                  <a:pt x="4626" y="5961"/>
                  <a:pt x="5960" y="4626"/>
                  <a:pt x="5960" y="2980"/>
                </a:cubicBezTo>
                <a:cubicBezTo>
                  <a:pt x="5960" y="1334"/>
                  <a:pt x="4626" y="0"/>
                  <a:pt x="29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Times New Roman" panose="02020603050405020304" pitchFamily="18" charset="0"/>
                <a:cs typeface="Times New Roman" panose="02020603050405020304" pitchFamily="18" charset="0"/>
              </a:rPr>
              <a:t>02</a:t>
            </a:r>
            <a:endParaRPr sz="3600" b="1" dirty="0">
              <a:latin typeface="Times New Roman" panose="02020603050405020304" pitchFamily="18" charset="0"/>
              <a:cs typeface="Times New Roman" panose="02020603050405020304" pitchFamily="18" charset="0"/>
            </a:endParaRPr>
          </a:p>
        </p:txBody>
      </p:sp>
      <p:sp>
        <p:nvSpPr>
          <p:cNvPr id="518" name="Google Shape;518;p19"/>
          <p:cNvSpPr txBox="1"/>
          <p:nvPr/>
        </p:nvSpPr>
        <p:spPr>
          <a:xfrm flipH="1">
            <a:off x="2658275" y="3105150"/>
            <a:ext cx="1652014" cy="56308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2"/>
                </a:solidFill>
                <a:latin typeface="Fira Sans Extra Condensed Medium"/>
                <a:ea typeface="Fira Sans Extra Condensed Medium"/>
                <a:cs typeface="Fira Sans Extra Condensed Medium"/>
                <a:sym typeface="Fira Sans Extra Condensed Medium"/>
              </a:rPr>
              <a:t>Authoritarian</a:t>
            </a:r>
          </a:p>
          <a:p>
            <a:pPr marL="0" lvl="0" indent="0" algn="ctr" rtl="0">
              <a:spcBef>
                <a:spcPts val="0"/>
              </a:spcBef>
              <a:spcAft>
                <a:spcPts val="0"/>
              </a:spcAft>
              <a:buNone/>
            </a:pPr>
            <a:r>
              <a:rPr lang="en" sz="2000" dirty="0">
                <a:solidFill>
                  <a:schemeClr val="accent2"/>
                </a:solidFill>
                <a:latin typeface="Fira Sans Extra Condensed Medium"/>
                <a:ea typeface="Fira Sans Extra Condensed Medium"/>
                <a:cs typeface="Fira Sans Extra Condensed Medium"/>
                <a:sym typeface="Fira Sans Extra Condensed Medium"/>
              </a:rPr>
              <a:t>Personality Theory</a:t>
            </a:r>
            <a:endParaRPr sz="2000" dirty="0">
              <a:solidFill>
                <a:schemeClr val="accent2"/>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sz="3200" b="1" u="sng" dirty="0">
                <a:latin typeface="Times New Roman" panose="02020603050405020304" pitchFamily="18" charset="0"/>
                <a:cs typeface="Times New Roman" panose="02020603050405020304" pitchFamily="18" charset="0"/>
              </a:rPr>
              <a:t>Theories of Prejudice</a:t>
            </a:r>
          </a:p>
        </p:txBody>
      </p:sp>
      <p:sp>
        <p:nvSpPr>
          <p:cNvPr id="6" name="Oval 5"/>
          <p:cNvSpPr/>
          <p:nvPr/>
        </p:nvSpPr>
        <p:spPr>
          <a:xfrm>
            <a:off x="31898" y="1414130"/>
            <a:ext cx="1765005" cy="10845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tx1"/>
                </a:solidFill>
                <a:latin typeface="Times New Roman" panose="02020603050405020304" pitchFamily="18" charset="0"/>
                <a:cs typeface="Times New Roman" panose="02020603050405020304" pitchFamily="18" charset="0"/>
              </a:rPr>
              <a:t>Scapegoat</a:t>
            </a:r>
          </a:p>
          <a:p>
            <a:pPr algn="ctr"/>
            <a:r>
              <a:rPr lang="en-US" sz="1800" b="1" dirty="0">
                <a:solidFill>
                  <a:schemeClr val="tx1"/>
                </a:solidFill>
                <a:latin typeface="Times New Roman" panose="02020603050405020304" pitchFamily="18" charset="0"/>
                <a:cs typeface="Times New Roman" panose="02020603050405020304" pitchFamily="18" charset="0"/>
              </a:rPr>
              <a:t>Theory</a:t>
            </a:r>
          </a:p>
        </p:txBody>
      </p:sp>
      <p:sp>
        <p:nvSpPr>
          <p:cNvPr id="8" name="Oval 7"/>
          <p:cNvSpPr/>
          <p:nvPr/>
        </p:nvSpPr>
        <p:spPr>
          <a:xfrm>
            <a:off x="31898" y="3012558"/>
            <a:ext cx="1796902" cy="10845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Authoritarian Personality Theory</a:t>
            </a:r>
          </a:p>
        </p:txBody>
      </p:sp>
      <p:sp>
        <p:nvSpPr>
          <p:cNvPr id="9" name="Flowchart: Process 8"/>
          <p:cNvSpPr/>
          <p:nvPr/>
        </p:nvSpPr>
        <p:spPr>
          <a:xfrm>
            <a:off x="2094614" y="1414129"/>
            <a:ext cx="6737686" cy="108452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Prejudice springs from frustration among people who are themselves disadvantaged.</a:t>
            </a:r>
            <a:r>
              <a:rPr lang="en-US" b="1" u="sng" dirty="0">
                <a:solidFill>
                  <a:schemeClr val="tx1"/>
                </a:solidFill>
                <a:latin typeface="Times New Roman" panose="02020603050405020304" pitchFamily="18" charset="0"/>
                <a:cs typeface="Times New Roman" panose="02020603050405020304" pitchFamily="18" charset="0"/>
              </a:rPr>
              <a:t> </a:t>
            </a:r>
            <a:r>
              <a:rPr lang="en-US" b="1" dirty="0">
                <a:solidFill>
                  <a:schemeClr val="tx1"/>
                </a:solidFill>
                <a:latin typeface="Times New Roman" panose="02020603050405020304" pitchFamily="18" charset="0"/>
                <a:cs typeface="Times New Roman" panose="02020603050405020304" pitchFamily="18" charset="0"/>
              </a:rPr>
              <a:t>A scapegoat is a person or category of people, typically with little power, whom people unfairly blame for their troubles</a:t>
            </a:r>
          </a:p>
          <a:p>
            <a:pPr algn="ct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0" name="Flowchart: Process 9"/>
          <p:cNvSpPr/>
          <p:nvPr/>
        </p:nvSpPr>
        <p:spPr>
          <a:xfrm>
            <a:off x="2094614" y="3012558"/>
            <a:ext cx="6737686" cy="94629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Times New Roman" panose="02020603050405020304" pitchFamily="18" charset="0"/>
                <a:cs typeface="Times New Roman" panose="02020603050405020304" pitchFamily="18" charset="0"/>
              </a:rPr>
              <a:t>The idea that some people have a strong tendency to be prejudiced and intolerant toward others.</a:t>
            </a:r>
          </a:p>
          <a:p>
            <a:pPr algn="ctr"/>
            <a:endParaRPr lang="en-US" dirty="0"/>
          </a:p>
        </p:txBody>
      </p:sp>
      <p:cxnSp>
        <p:nvCxnSpPr>
          <p:cNvPr id="12" name="Straight Connector 11"/>
          <p:cNvCxnSpPr>
            <a:stCxn id="6" idx="6"/>
          </p:cNvCxnSpPr>
          <p:nvPr/>
        </p:nvCxnSpPr>
        <p:spPr>
          <a:xfrm>
            <a:off x="1796903" y="1956391"/>
            <a:ext cx="29771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1828800" y="3485707"/>
            <a:ext cx="297712" cy="1"/>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6526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3D558-3546-CA75-F5EE-43B689D7A69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37AC3CF-15C3-EE19-8A83-1C00E94A73EC}"/>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11830E21-9F4E-4716-A55A-CBDAFECC8B9E}"/>
              </a:ext>
            </a:extLst>
          </p:cNvPr>
          <p:cNvPicPr>
            <a:picLocks noChangeAspect="1"/>
          </p:cNvPicPr>
          <p:nvPr/>
        </p:nvPicPr>
        <p:blipFill>
          <a:blip r:embed="rId2"/>
          <a:stretch>
            <a:fillRect/>
          </a:stretch>
        </p:blipFill>
        <p:spPr>
          <a:xfrm>
            <a:off x="0" y="-21316"/>
            <a:ext cx="9144000" cy="5164816"/>
          </a:xfrm>
          <a:prstGeom prst="rect">
            <a:avLst/>
          </a:prstGeom>
        </p:spPr>
      </p:pic>
    </p:spTree>
    <p:extLst>
      <p:ext uri="{BB962C8B-B14F-4D97-AF65-F5344CB8AC3E}">
        <p14:creationId xmlns:p14="http://schemas.microsoft.com/office/powerpoint/2010/main" val="1790684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25F5D-040D-72DA-D4CD-4E49EC24572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430BA34-555D-7E59-302A-0D1619EED56C}"/>
              </a:ext>
            </a:extLst>
          </p:cNvPr>
          <p:cNvSpPr>
            <a:spLocks noGrp="1"/>
          </p:cNvSpPr>
          <p:nvPr>
            <p:ph type="body" idx="1"/>
          </p:nvPr>
        </p:nvSpPr>
        <p:spPr/>
        <p:txBody>
          <a:bodyPr/>
          <a:lstStyle/>
          <a:p>
            <a:endParaRPr lang="en-US" dirty="0"/>
          </a:p>
        </p:txBody>
      </p:sp>
      <p:sp>
        <p:nvSpPr>
          <p:cNvPr id="5" name="TextBox 4">
            <a:extLst>
              <a:ext uri="{FF2B5EF4-FFF2-40B4-BE49-F238E27FC236}">
                <a16:creationId xmlns:a16="http://schemas.microsoft.com/office/drawing/2014/main" id="{E933805F-E0DC-1643-AFB6-54984232C14C}"/>
              </a:ext>
            </a:extLst>
          </p:cNvPr>
          <p:cNvSpPr txBox="1"/>
          <p:nvPr/>
        </p:nvSpPr>
        <p:spPr>
          <a:xfrm>
            <a:off x="2286000" y="2418830"/>
            <a:ext cx="4572000" cy="307777"/>
          </a:xfrm>
          <a:prstGeom prst="rect">
            <a:avLst/>
          </a:prstGeom>
          <a:noFill/>
        </p:spPr>
        <p:txBody>
          <a:bodyPr wrap="square">
            <a:spAutoFit/>
          </a:bodyPr>
          <a:lstStyle/>
          <a:p>
            <a:pPr algn="l"/>
            <a:r>
              <a:rPr lang="en-US" b="1" i="0" dirty="0">
                <a:solidFill>
                  <a:srgbClr val="ECECEC"/>
                </a:solidFill>
                <a:effectLst/>
                <a:highlight>
                  <a:srgbClr val="212121"/>
                </a:highlight>
                <a:latin typeface="Söhne"/>
              </a:rPr>
              <a:t>Authoritarian Personality Theory</a:t>
            </a:r>
          </a:p>
        </p:txBody>
      </p:sp>
      <p:sp>
        <p:nvSpPr>
          <p:cNvPr id="7" name="TextBox 6">
            <a:extLst>
              <a:ext uri="{FF2B5EF4-FFF2-40B4-BE49-F238E27FC236}">
                <a16:creationId xmlns:a16="http://schemas.microsoft.com/office/drawing/2014/main" id="{08EE3E59-5F61-FCD8-C73B-BA8D92E5347F}"/>
              </a:ext>
            </a:extLst>
          </p:cNvPr>
          <p:cNvSpPr txBox="1"/>
          <p:nvPr/>
        </p:nvSpPr>
        <p:spPr>
          <a:xfrm>
            <a:off x="2286000" y="2418830"/>
            <a:ext cx="4572000" cy="307777"/>
          </a:xfrm>
          <a:prstGeom prst="rect">
            <a:avLst/>
          </a:prstGeom>
          <a:noFill/>
        </p:spPr>
        <p:txBody>
          <a:bodyPr wrap="square">
            <a:spAutoFit/>
          </a:bodyPr>
          <a:lstStyle/>
          <a:p>
            <a:pPr algn="l"/>
            <a:r>
              <a:rPr lang="en-US" b="1" i="0" dirty="0">
                <a:solidFill>
                  <a:srgbClr val="ECECEC"/>
                </a:solidFill>
                <a:effectLst/>
                <a:highlight>
                  <a:srgbClr val="212121"/>
                </a:highlight>
                <a:latin typeface="Söhne"/>
              </a:rPr>
              <a:t>Authoritarian Personality Theory</a:t>
            </a:r>
          </a:p>
        </p:txBody>
      </p:sp>
      <p:pic>
        <p:nvPicPr>
          <p:cNvPr id="9" name="Picture 8">
            <a:extLst>
              <a:ext uri="{FF2B5EF4-FFF2-40B4-BE49-F238E27FC236}">
                <a16:creationId xmlns:a16="http://schemas.microsoft.com/office/drawing/2014/main" id="{34EB61F9-B772-8B14-C60B-AFD14498B666}"/>
              </a:ext>
            </a:extLst>
          </p:cNvPr>
          <p:cNvPicPr>
            <a:picLocks noChangeAspect="1"/>
          </p:cNvPicPr>
          <p:nvPr/>
        </p:nvPicPr>
        <p:blipFill>
          <a:blip r:embed="rId2"/>
          <a:stretch>
            <a:fillRect/>
          </a:stretch>
        </p:blipFill>
        <p:spPr>
          <a:xfrm>
            <a:off x="0" y="0"/>
            <a:ext cx="9144000" cy="5362414"/>
          </a:xfrm>
          <a:prstGeom prst="rect">
            <a:avLst/>
          </a:prstGeom>
        </p:spPr>
      </p:pic>
    </p:spTree>
    <p:extLst>
      <p:ext uri="{BB962C8B-B14F-4D97-AF65-F5344CB8AC3E}">
        <p14:creationId xmlns:p14="http://schemas.microsoft.com/office/powerpoint/2010/main" val="337051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sz="3200" b="1" u="sng" dirty="0">
                <a:latin typeface="Times New Roman" panose="02020603050405020304" pitchFamily="18" charset="0"/>
                <a:cs typeface="Times New Roman" panose="02020603050405020304" pitchFamily="18" charset="0"/>
              </a:rPr>
              <a:t>Theories of Prejudice</a:t>
            </a:r>
          </a:p>
        </p:txBody>
      </p:sp>
      <p:sp>
        <p:nvSpPr>
          <p:cNvPr id="6" name="Oval 5"/>
          <p:cNvSpPr/>
          <p:nvPr/>
        </p:nvSpPr>
        <p:spPr>
          <a:xfrm>
            <a:off x="31898" y="1414130"/>
            <a:ext cx="1765005" cy="10845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tx1"/>
                </a:solidFill>
                <a:latin typeface="Times New Roman" panose="02020603050405020304" pitchFamily="18" charset="0"/>
                <a:cs typeface="Times New Roman" panose="02020603050405020304" pitchFamily="18" charset="0"/>
              </a:rPr>
              <a:t>Culture</a:t>
            </a:r>
          </a:p>
          <a:p>
            <a:pPr algn="ctr"/>
            <a:r>
              <a:rPr lang="en-US" sz="1800" b="1" dirty="0">
                <a:solidFill>
                  <a:schemeClr val="tx1"/>
                </a:solidFill>
                <a:latin typeface="Times New Roman" panose="02020603050405020304" pitchFamily="18" charset="0"/>
                <a:cs typeface="Times New Roman" panose="02020603050405020304" pitchFamily="18" charset="0"/>
              </a:rPr>
              <a:t>Theory</a:t>
            </a:r>
          </a:p>
        </p:txBody>
      </p:sp>
      <p:sp>
        <p:nvSpPr>
          <p:cNvPr id="8" name="Oval 7"/>
          <p:cNvSpPr/>
          <p:nvPr/>
        </p:nvSpPr>
        <p:spPr>
          <a:xfrm>
            <a:off x="31898" y="3012558"/>
            <a:ext cx="1796902" cy="10845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tx1"/>
                </a:solidFill>
                <a:latin typeface="Times New Roman" panose="02020603050405020304" pitchFamily="18" charset="0"/>
                <a:cs typeface="Times New Roman" panose="02020603050405020304" pitchFamily="18" charset="0"/>
              </a:rPr>
              <a:t>Conflict Theory</a:t>
            </a:r>
          </a:p>
        </p:txBody>
      </p:sp>
      <p:sp>
        <p:nvSpPr>
          <p:cNvPr id="9" name="Flowchart: Process 8"/>
          <p:cNvSpPr/>
          <p:nvPr/>
        </p:nvSpPr>
        <p:spPr>
          <a:xfrm>
            <a:off x="2094614" y="1414129"/>
            <a:ext cx="6737686" cy="108452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Times New Roman" panose="02020603050405020304" pitchFamily="18" charset="0"/>
                <a:cs typeface="Times New Roman" panose="02020603050405020304" pitchFamily="18" charset="0"/>
              </a:rPr>
              <a:t>It sees prejudice as part of our cultural upbringing, suggesting that it's learned through societal norms and values. This explains why biases can exist in everyone, even in minorities towards other groups</a:t>
            </a:r>
          </a:p>
        </p:txBody>
      </p:sp>
      <p:sp>
        <p:nvSpPr>
          <p:cNvPr id="10" name="Flowchart: Process 9"/>
          <p:cNvSpPr/>
          <p:nvPr/>
        </p:nvSpPr>
        <p:spPr>
          <a:xfrm>
            <a:off x="2094614" y="3012558"/>
            <a:ext cx="6737686" cy="94629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Times New Roman" panose="02020603050405020304" pitchFamily="18" charset="0"/>
                <a:cs typeface="Times New Roman" panose="02020603050405020304" pitchFamily="18" charset="0"/>
              </a:rPr>
              <a:t>It views prejudice as a means for powerful groups to maintain control It also indicates that some minority groups might use race consciousness to seek special treatment, potentially leading to backlash from others..</a:t>
            </a:r>
          </a:p>
        </p:txBody>
      </p:sp>
      <p:cxnSp>
        <p:nvCxnSpPr>
          <p:cNvPr id="12" name="Straight Connector 11"/>
          <p:cNvCxnSpPr>
            <a:stCxn id="6" idx="6"/>
          </p:cNvCxnSpPr>
          <p:nvPr/>
        </p:nvCxnSpPr>
        <p:spPr>
          <a:xfrm>
            <a:off x="1796903" y="1956391"/>
            <a:ext cx="29771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1828800" y="3485707"/>
            <a:ext cx="297712" cy="1"/>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85274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38330-AFF1-29F5-92AC-EA820A2E0950}"/>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60C9DAFC-8C52-0513-829E-54D2C473B3CF}"/>
              </a:ext>
            </a:extLst>
          </p:cNvPr>
          <p:cNvSpPr>
            <a:spLocks noGrp="1"/>
          </p:cNvSpPr>
          <p:nvPr>
            <p:ph type="body" idx="1"/>
          </p:nvPr>
        </p:nvSpPr>
        <p:spPr/>
        <p:txBody>
          <a:bodyPr/>
          <a:lstStyle/>
          <a:p>
            <a:endParaRPr lang="en-US"/>
          </a:p>
        </p:txBody>
      </p:sp>
      <p:pic>
        <p:nvPicPr>
          <p:cNvPr id="4" name="EveryMuslimInABollywoodMovie_BekaarFilms_ComedySkitonline-video-cutter.com-ezgif.com-mute-video">
            <a:hlinkClick r:id="" action="ppaction://media"/>
            <a:extLst>
              <a:ext uri="{FF2B5EF4-FFF2-40B4-BE49-F238E27FC236}">
                <a16:creationId xmlns:a16="http://schemas.microsoft.com/office/drawing/2014/main" id="{578DA6C4-93CA-11E5-2AF1-1AB8E6E95B2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244" y="-30512"/>
            <a:ext cx="9198244" cy="5174012"/>
          </a:xfrm>
          <a:prstGeom prst="rect">
            <a:avLst/>
          </a:prstGeom>
        </p:spPr>
      </p:pic>
    </p:spTree>
    <p:extLst>
      <p:ext uri="{BB962C8B-B14F-4D97-AF65-F5344CB8AC3E}">
        <p14:creationId xmlns:p14="http://schemas.microsoft.com/office/powerpoint/2010/main" val="44798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48BDF-4756-061F-2B94-A51365AC4B0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84A885B-F1F3-956B-02BB-C72AEF2EF8C1}"/>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83A2144D-5631-335F-9F4C-9CA77ACF8229}"/>
              </a:ext>
            </a:extLst>
          </p:cNvPr>
          <p:cNvPicPr>
            <a:picLocks noChangeAspect="1"/>
          </p:cNvPicPr>
          <p:nvPr/>
        </p:nvPicPr>
        <p:blipFill>
          <a:blip r:embed="rId2"/>
          <a:stretch>
            <a:fillRect/>
          </a:stretch>
        </p:blipFill>
        <p:spPr>
          <a:xfrm>
            <a:off x="-233058" y="-62901"/>
            <a:ext cx="9377058" cy="5206401"/>
          </a:xfrm>
          <a:prstGeom prst="rect">
            <a:avLst/>
          </a:prstGeom>
        </p:spPr>
      </p:pic>
    </p:spTree>
    <p:extLst>
      <p:ext uri="{BB962C8B-B14F-4D97-AF65-F5344CB8AC3E}">
        <p14:creationId xmlns:p14="http://schemas.microsoft.com/office/powerpoint/2010/main" val="3875683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u="sng" dirty="0">
                <a:latin typeface="Times New Roman" panose="02020603050405020304" pitchFamily="18" charset="0"/>
                <a:cs typeface="Times New Roman" panose="02020603050405020304" pitchFamily="18" charset="0"/>
              </a:rPr>
              <a:t>Race</a:t>
            </a:r>
            <a:endParaRPr sz="3200" b="1" u="sng" dirty="0">
              <a:latin typeface="Times New Roman" panose="02020603050405020304" pitchFamily="18" charset="0"/>
              <a:cs typeface="Times New Roman" panose="02020603050405020304" pitchFamily="18" charset="0"/>
            </a:endParaRPr>
          </a:p>
        </p:txBody>
      </p:sp>
      <p:sp>
        <p:nvSpPr>
          <p:cNvPr id="4" name="Text Placeholder 3"/>
          <p:cNvSpPr>
            <a:spLocks noGrp="1"/>
          </p:cNvSpPr>
          <p:nvPr>
            <p:ph type="body" idx="1"/>
          </p:nvPr>
        </p:nvSpPr>
        <p:spPr>
          <a:xfrm>
            <a:off x="311700" y="1152475"/>
            <a:ext cx="3994486" cy="3738502"/>
          </a:xfrm>
        </p:spPr>
        <p:txBody>
          <a:bodyPr/>
          <a:lstStyle/>
          <a:p>
            <a:r>
              <a:rPr lang="en-US" sz="1600" dirty="0">
                <a:latin typeface="Times New Roman" panose="02020603050405020304" pitchFamily="18" charset="0"/>
                <a:cs typeface="Times New Roman" panose="02020603050405020304" pitchFamily="18" charset="0"/>
              </a:rPr>
              <a:t>Race is a social construct shaped by biological traits and societal perceptions of trait significance.</a:t>
            </a:r>
          </a:p>
          <a:p>
            <a:pPr marL="139700" indent="0">
              <a:buNone/>
            </a:pP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People classify each other based on physical traits like skin color, facial features, hair texture, and body shape</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Human ancestors developed racial diversity due to living in diverse geographic regions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A "race" is defined by society when certain physical traits like skin color or eye shape are deemed significant.</a:t>
            </a: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4547" y="1281361"/>
            <a:ext cx="3502885" cy="3428861"/>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extLst>
              <p:ext uri="{D42A27DB-BD31-4B8C-83A1-F6EECF244321}">
                <p14:modId xmlns:p14="http://schemas.microsoft.com/office/powerpoint/2010/main" val="3527590843"/>
              </p:ext>
            </p:extLst>
          </p:nvPr>
        </p:nvGraphicFramePr>
        <p:xfrm>
          <a:off x="1445972" y="612753"/>
          <a:ext cx="6096000" cy="40402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26772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00" y="82950"/>
            <a:ext cx="9144000" cy="1281450"/>
          </a:xfrm>
        </p:spPr>
        <p:txBody>
          <a:bodyPr/>
          <a:lstStyle/>
          <a:p>
            <a:pPr algn="ctr"/>
            <a:r>
              <a:rPr lang="en-US" b="1" dirty="0"/>
              <a:t>“It’s not for Hindus”</a:t>
            </a:r>
            <a:endParaRPr lang="en-US" dirty="0"/>
          </a:p>
        </p:txBody>
      </p:sp>
      <p:pic>
        <p:nvPicPr>
          <p:cNvPr id="3" name="Picture 2"/>
          <p:cNvPicPr>
            <a:picLocks noChangeAspect="1"/>
          </p:cNvPicPr>
          <p:nvPr/>
        </p:nvPicPr>
        <p:blipFill>
          <a:blip r:embed="rId2"/>
          <a:stretch>
            <a:fillRect/>
          </a:stretch>
        </p:blipFill>
        <p:spPr>
          <a:xfrm>
            <a:off x="0" y="1400400"/>
            <a:ext cx="3931200" cy="3757500"/>
          </a:xfrm>
          <a:prstGeom prst="rect">
            <a:avLst/>
          </a:prstGeom>
        </p:spPr>
      </p:pic>
      <p:pic>
        <p:nvPicPr>
          <p:cNvPr id="4" name="Picture 3"/>
          <p:cNvPicPr>
            <a:picLocks noChangeAspect="1"/>
          </p:cNvPicPr>
          <p:nvPr/>
        </p:nvPicPr>
        <p:blipFill>
          <a:blip r:embed="rId3"/>
          <a:stretch>
            <a:fillRect/>
          </a:stretch>
        </p:blipFill>
        <p:spPr>
          <a:xfrm>
            <a:off x="3970800" y="1364400"/>
            <a:ext cx="5148000" cy="3779100"/>
          </a:xfrm>
          <a:prstGeom prst="rect">
            <a:avLst/>
          </a:prstGeom>
        </p:spPr>
      </p:pic>
    </p:spTree>
    <p:extLst>
      <p:ext uri="{BB962C8B-B14F-4D97-AF65-F5344CB8AC3E}">
        <p14:creationId xmlns:p14="http://schemas.microsoft.com/office/powerpoint/2010/main" val="65335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Prejudice and Discrimination: The Vicious Cycle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00" y="1202400"/>
            <a:ext cx="9018000" cy="3906000"/>
          </a:xfrm>
          <a:prstGeom prst="rect">
            <a:avLst/>
          </a:prstGeom>
        </p:spPr>
      </p:pic>
    </p:spTree>
    <p:extLst>
      <p:ext uri="{BB962C8B-B14F-4D97-AF65-F5344CB8AC3E}">
        <p14:creationId xmlns:p14="http://schemas.microsoft.com/office/powerpoint/2010/main" val="2632269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6000" y="0"/>
            <a:ext cx="4122000" cy="5143500"/>
          </a:xfrm>
        </p:spPr>
        <p:txBody>
          <a:bodyPr/>
          <a:lstStyle/>
          <a:p>
            <a:r>
              <a:rPr lang="en-US" sz="2000" dirty="0"/>
              <a:t>"You may belong to any religion, caste, or creed—that has nothing to do with the business of the state." - Quaid-e-</a:t>
            </a:r>
            <a:r>
              <a:rPr lang="en-US" sz="2000" dirty="0" err="1"/>
              <a:t>Azam</a:t>
            </a:r>
            <a:r>
              <a:rPr lang="en-US" sz="2000" dirty="0"/>
              <a:t> Muhammad Ali Jinnah</a:t>
            </a:r>
          </a:p>
        </p:txBody>
      </p:sp>
      <p:pic>
        <p:nvPicPr>
          <p:cNvPr id="1026" name="Picture 2" descr="Quaid-e-Azam Muhammad Ali Jinnah the great speeches 14 august 1947 pakistan  - video Dailymo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6000"/>
            <a:ext cx="4986000" cy="517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0033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21"/>
          <p:cNvSpPr txBox="1">
            <a:spLocks noGrp="1"/>
          </p:cNvSpPr>
          <p:nvPr>
            <p:ph type="title"/>
          </p:nvPr>
        </p:nvSpPr>
        <p:spPr>
          <a:xfrm>
            <a:off x="504750" y="475488"/>
            <a:ext cx="8134500" cy="11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b="1" u="sng" dirty="0">
                <a:latin typeface="Times New Roman" panose="02020603050405020304" pitchFamily="18" charset="0"/>
                <a:cs typeface="Times New Roman" panose="02020603050405020304" pitchFamily="18" charset="0"/>
              </a:rPr>
              <a:t>Patterns of Interaction</a:t>
            </a:r>
            <a:endParaRPr sz="3200" b="1" u="sng" dirty="0">
              <a:latin typeface="Times New Roman" panose="02020603050405020304" pitchFamily="18" charset="0"/>
              <a:cs typeface="Times New Roman" panose="02020603050405020304" pitchFamily="18" charset="0"/>
            </a:endParaRPr>
          </a:p>
        </p:txBody>
      </p:sp>
      <p:sp>
        <p:nvSpPr>
          <p:cNvPr id="677" name="Google Shape;677;p21"/>
          <p:cNvSpPr/>
          <p:nvPr/>
        </p:nvSpPr>
        <p:spPr>
          <a:xfrm>
            <a:off x="465750" y="3324249"/>
            <a:ext cx="2057483" cy="1120159"/>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514575" y="3324250"/>
            <a:ext cx="2057483" cy="1120158"/>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4571943" y="3324250"/>
            <a:ext cx="2057483" cy="1120158"/>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6629409" y="3324250"/>
            <a:ext cx="2057483" cy="1120158"/>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1"/>
          <p:cNvSpPr txBox="1"/>
          <p:nvPr/>
        </p:nvSpPr>
        <p:spPr>
          <a:xfrm flipH="1">
            <a:off x="513042" y="3615070"/>
            <a:ext cx="1962900" cy="738268"/>
          </a:xfrm>
          <a:prstGeom prst="rect">
            <a:avLst/>
          </a:prstGeom>
          <a:noFill/>
          <a:ln>
            <a:noFill/>
          </a:ln>
        </p:spPr>
        <p:txBody>
          <a:bodyPr spcFirstLastPara="1" wrap="square" lIns="91425" tIns="45700" rIns="91425" bIns="45700" anchor="ctr" anchorCtr="0">
            <a:noAutofit/>
          </a:bodyPr>
          <a:lstStyle/>
          <a:p>
            <a:pPr algn="ctr">
              <a:buSzPts val="1100"/>
            </a:pPr>
            <a:r>
              <a:rPr lang="en-US" dirty="0"/>
              <a:t>A state in which people of all races and ethnicities are distinct but have equal social standing.</a:t>
            </a:r>
          </a:p>
          <a:p>
            <a:pPr marL="0" lvl="0" indent="0" algn="ctr" rtl="0">
              <a:spcBef>
                <a:spcPts val="0"/>
              </a:spcBef>
              <a:spcAft>
                <a:spcPts val="0"/>
              </a:spcAft>
              <a:buClr>
                <a:srgbClr val="000000"/>
              </a:buClr>
              <a:buSzPts val="1100"/>
              <a:buFont typeface="Arial"/>
              <a:buNone/>
            </a:pPr>
            <a:endParaRPr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697" name="Google Shape;697;p21"/>
          <p:cNvSpPr txBox="1"/>
          <p:nvPr/>
        </p:nvSpPr>
        <p:spPr>
          <a:xfrm flipH="1">
            <a:off x="2561867" y="3497570"/>
            <a:ext cx="1962900" cy="691658"/>
          </a:xfrm>
          <a:prstGeom prst="rect">
            <a:avLst/>
          </a:prstGeom>
          <a:noFill/>
          <a:ln>
            <a:noFill/>
          </a:ln>
        </p:spPr>
        <p:txBody>
          <a:bodyPr spcFirstLastPara="1" wrap="square" lIns="91425" tIns="45700" rIns="91425" bIns="45700" anchor="ctr" anchorCtr="0">
            <a:noAutofit/>
          </a:bodyPr>
          <a:lstStyle/>
          <a:p>
            <a:pPr lvl="0" algn="ctr">
              <a:buClr>
                <a:schemeClr val="dk1"/>
              </a:buClr>
              <a:buSzPts val="1100"/>
            </a:pPr>
            <a:r>
              <a:rPr lang="en-US" sz="1600" dirty="0">
                <a:latin typeface="Times New Roman" panose="02020603050405020304" pitchFamily="18" charset="0"/>
                <a:cs typeface="Times New Roman" panose="02020603050405020304" pitchFamily="18" charset="0"/>
              </a:rPr>
              <a:t>The process by which minorities gradually adopt patterns of the dominant culture.</a:t>
            </a:r>
            <a:endParaRPr sz="1600" dirty="0">
              <a:solidFill>
                <a:schemeClr val="lt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700" name="Google Shape;700;p21"/>
          <p:cNvSpPr txBox="1"/>
          <p:nvPr/>
        </p:nvSpPr>
        <p:spPr>
          <a:xfrm flipH="1">
            <a:off x="4619235" y="3497570"/>
            <a:ext cx="1962900" cy="691658"/>
          </a:xfrm>
          <a:prstGeom prst="rect">
            <a:avLst/>
          </a:prstGeom>
          <a:noFill/>
          <a:ln>
            <a:noFill/>
          </a:ln>
        </p:spPr>
        <p:txBody>
          <a:bodyPr spcFirstLastPara="1" wrap="square" lIns="91425" tIns="45700" rIns="91425" bIns="45700" anchor="ctr" anchorCtr="0">
            <a:noAutofit/>
          </a:bodyPr>
          <a:lstStyle/>
          <a:p>
            <a:pPr lvl="0" algn="ctr">
              <a:buClr>
                <a:schemeClr val="dk1"/>
              </a:buClr>
              <a:buSzPts val="1100"/>
            </a:pPr>
            <a:r>
              <a:rPr lang="en-US" sz="1600" dirty="0">
                <a:latin typeface="Times New Roman" panose="02020603050405020304" pitchFamily="18" charset="0"/>
                <a:cs typeface="Times New Roman" panose="02020603050405020304" pitchFamily="18" charset="0"/>
              </a:rPr>
              <a:t>The physical and social separation of categories of people</a:t>
            </a:r>
            <a:endParaRPr sz="1600" dirty="0">
              <a:solidFill>
                <a:schemeClr val="lt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703" name="Google Shape;703;p21"/>
          <p:cNvSpPr txBox="1"/>
          <p:nvPr/>
        </p:nvSpPr>
        <p:spPr>
          <a:xfrm flipH="1">
            <a:off x="6676701" y="3497570"/>
            <a:ext cx="1962900" cy="691658"/>
          </a:xfrm>
          <a:prstGeom prst="rect">
            <a:avLst/>
          </a:prstGeom>
          <a:noFill/>
          <a:ln>
            <a:noFill/>
          </a:ln>
        </p:spPr>
        <p:txBody>
          <a:bodyPr spcFirstLastPara="1" wrap="square" lIns="91425" tIns="45700" rIns="91425" bIns="45700" anchor="ctr" anchorCtr="0">
            <a:noAutofit/>
          </a:bodyPr>
          <a:lstStyle/>
          <a:p>
            <a:pPr lvl="0" algn="ctr">
              <a:buClr>
                <a:schemeClr val="dk1"/>
              </a:buClr>
              <a:buSzPts val="1100"/>
            </a:pPr>
            <a:r>
              <a:rPr lang="en-US" sz="1600" dirty="0">
                <a:latin typeface="Times New Roman" panose="02020603050405020304" pitchFamily="18" charset="0"/>
                <a:cs typeface="Times New Roman" panose="02020603050405020304" pitchFamily="18" charset="0"/>
              </a:rPr>
              <a:t>The systematic killing of one category of people by another</a:t>
            </a:r>
            <a:endParaRPr sz="1600" dirty="0">
              <a:solidFill>
                <a:schemeClr val="lt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cxnSp>
        <p:nvCxnSpPr>
          <p:cNvPr id="705" name="Google Shape;705;p21"/>
          <p:cNvCxnSpPr>
            <a:stCxn id="682" idx="4"/>
          </p:cNvCxnSpPr>
          <p:nvPr/>
        </p:nvCxnSpPr>
        <p:spPr>
          <a:xfrm>
            <a:off x="1494492" y="2581913"/>
            <a:ext cx="0" cy="552300"/>
          </a:xfrm>
          <a:prstGeom prst="straightConnector1">
            <a:avLst/>
          </a:prstGeom>
          <a:noFill/>
          <a:ln w="28575" cap="flat" cmpd="sng">
            <a:solidFill>
              <a:schemeClr val="accent1"/>
            </a:solidFill>
            <a:prstDash val="solid"/>
            <a:round/>
            <a:headEnd type="none" w="med" len="med"/>
            <a:tailEnd type="diamond" w="med" len="med"/>
          </a:ln>
        </p:spPr>
      </p:cxnSp>
      <p:cxnSp>
        <p:nvCxnSpPr>
          <p:cNvPr id="706" name="Google Shape;706;p21"/>
          <p:cNvCxnSpPr/>
          <p:nvPr/>
        </p:nvCxnSpPr>
        <p:spPr>
          <a:xfrm>
            <a:off x="3551954" y="2581913"/>
            <a:ext cx="0" cy="552300"/>
          </a:xfrm>
          <a:prstGeom prst="straightConnector1">
            <a:avLst/>
          </a:prstGeom>
          <a:noFill/>
          <a:ln w="28575" cap="flat" cmpd="sng">
            <a:solidFill>
              <a:schemeClr val="accent2"/>
            </a:solidFill>
            <a:prstDash val="solid"/>
            <a:round/>
            <a:headEnd type="none" w="med" len="med"/>
            <a:tailEnd type="diamond" w="med" len="med"/>
          </a:ln>
        </p:spPr>
      </p:cxnSp>
      <p:cxnSp>
        <p:nvCxnSpPr>
          <p:cNvPr id="707" name="Google Shape;707;p21"/>
          <p:cNvCxnSpPr/>
          <p:nvPr/>
        </p:nvCxnSpPr>
        <p:spPr>
          <a:xfrm>
            <a:off x="5814529" y="2581913"/>
            <a:ext cx="0" cy="552300"/>
          </a:xfrm>
          <a:prstGeom prst="straightConnector1">
            <a:avLst/>
          </a:prstGeom>
          <a:noFill/>
          <a:ln w="28575" cap="flat" cmpd="sng">
            <a:solidFill>
              <a:schemeClr val="accent3"/>
            </a:solidFill>
            <a:prstDash val="solid"/>
            <a:round/>
            <a:headEnd type="none" w="med" len="med"/>
            <a:tailEnd type="diamond" w="med" len="med"/>
          </a:ln>
        </p:spPr>
      </p:cxnSp>
      <p:cxnSp>
        <p:nvCxnSpPr>
          <p:cNvPr id="708" name="Google Shape;708;p21"/>
          <p:cNvCxnSpPr/>
          <p:nvPr/>
        </p:nvCxnSpPr>
        <p:spPr>
          <a:xfrm>
            <a:off x="7953354" y="2581913"/>
            <a:ext cx="0" cy="552300"/>
          </a:xfrm>
          <a:prstGeom prst="straightConnector1">
            <a:avLst/>
          </a:prstGeom>
          <a:noFill/>
          <a:ln w="28575" cap="flat" cmpd="sng">
            <a:solidFill>
              <a:schemeClr val="accent4"/>
            </a:solidFill>
            <a:prstDash val="solid"/>
            <a:round/>
            <a:headEnd type="none" w="med" len="med"/>
            <a:tailEnd type="diamond" w="med" len="med"/>
          </a:ln>
        </p:spPr>
      </p:cxnSp>
      <p:sp>
        <p:nvSpPr>
          <p:cNvPr id="2" name="Oval 1"/>
          <p:cNvSpPr/>
          <p:nvPr/>
        </p:nvSpPr>
        <p:spPr>
          <a:xfrm>
            <a:off x="513042" y="1205526"/>
            <a:ext cx="1816319" cy="12209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Pluralism</a:t>
            </a:r>
          </a:p>
        </p:txBody>
      </p:sp>
      <p:sp>
        <p:nvSpPr>
          <p:cNvPr id="36" name="Oval 35"/>
          <p:cNvSpPr/>
          <p:nvPr/>
        </p:nvSpPr>
        <p:spPr>
          <a:xfrm>
            <a:off x="2764465" y="1249879"/>
            <a:ext cx="1605516" cy="122094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Assimilation</a:t>
            </a:r>
          </a:p>
        </p:txBody>
      </p:sp>
      <p:sp>
        <p:nvSpPr>
          <p:cNvPr id="37" name="Oval 36"/>
          <p:cNvSpPr/>
          <p:nvPr/>
        </p:nvSpPr>
        <p:spPr>
          <a:xfrm>
            <a:off x="4988736" y="1205526"/>
            <a:ext cx="1593099" cy="1220946"/>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Segregation</a:t>
            </a:r>
          </a:p>
        </p:txBody>
      </p:sp>
      <p:sp>
        <p:nvSpPr>
          <p:cNvPr id="38" name="Oval 37"/>
          <p:cNvSpPr/>
          <p:nvPr/>
        </p:nvSpPr>
        <p:spPr>
          <a:xfrm>
            <a:off x="7037557" y="1170930"/>
            <a:ext cx="1601693" cy="1220946"/>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Times New Roman" panose="02020603050405020304" pitchFamily="18" charset="0"/>
                <a:cs typeface="Times New Roman" panose="02020603050405020304" pitchFamily="18" charset="0"/>
              </a:rPr>
              <a:t>Genocide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3200" b="1" dirty="0">
                <a:latin typeface="Times New Roman" panose="02020603050405020304" pitchFamily="18" charset="0"/>
                <a:cs typeface="Times New Roman" panose="02020603050405020304" pitchFamily="18" charset="0"/>
              </a:rPr>
              <a:t>Conclusion</a:t>
            </a:r>
          </a:p>
        </p:txBody>
      </p:sp>
      <p:sp>
        <p:nvSpPr>
          <p:cNvPr id="4" name="Text Placeholder 3"/>
          <p:cNvSpPr>
            <a:spLocks noGrp="1"/>
          </p:cNvSpPr>
          <p:nvPr>
            <p:ph type="body" idx="1"/>
          </p:nvPr>
        </p:nvSpPr>
        <p:spPr>
          <a:xfrm>
            <a:off x="311700" y="2397601"/>
            <a:ext cx="8767500" cy="1274400"/>
          </a:xfrm>
        </p:spPr>
        <p:txBody>
          <a:bodyPr/>
          <a:lstStyle/>
          <a:p>
            <a:pPr marL="114300" indent="0">
              <a:buNone/>
            </a:pPr>
            <a:r>
              <a:rPr lang="pa-Arab-PK" b="1" dirty="0">
                <a:latin typeface="Times New Roman" panose="02020603050405020304" pitchFamily="18" charset="0"/>
                <a:cs typeface="Times New Roman" panose="02020603050405020304" pitchFamily="18" charset="0"/>
              </a:rPr>
              <a:t>يَا أَيُّهَا النَّاسُ إِنَّا خَلَقْنَاكُم مِّن ذَكَرٍ وَأُنثَىٰ وَجَعَلْنَاكُمْ شُعُوبًا وَقَبَائِلَ لِتَعَارَفُوا ۚ إِنَّ أَكْرَمَكُمْ عِندَ اللَّهِ أَتْقَاكُمْ ۚ إِنَّ اللَّهَ عَلِيمٌ خَبِيرٌ</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727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604977" y="1414130"/>
            <a:ext cx="4072270" cy="21158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u="sng"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942332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8" name="Google Shape;358;p17"/>
          <p:cNvSpPr/>
          <p:nvPr/>
        </p:nvSpPr>
        <p:spPr>
          <a:xfrm>
            <a:off x="6757725" y="953913"/>
            <a:ext cx="1926600" cy="1707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7"/>
          <p:cNvSpPr/>
          <p:nvPr/>
        </p:nvSpPr>
        <p:spPr>
          <a:xfrm>
            <a:off x="466975" y="2900276"/>
            <a:ext cx="1926600" cy="1707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7"/>
          <p:cNvSpPr/>
          <p:nvPr/>
        </p:nvSpPr>
        <p:spPr>
          <a:xfrm>
            <a:off x="6757725" y="2900276"/>
            <a:ext cx="1926600" cy="1707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7"/>
          <p:cNvSpPr/>
          <p:nvPr/>
        </p:nvSpPr>
        <p:spPr>
          <a:xfrm>
            <a:off x="466975" y="953913"/>
            <a:ext cx="1926600" cy="17070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p:nvPr/>
        </p:nvSpPr>
        <p:spPr>
          <a:xfrm>
            <a:off x="5781807" y="3404166"/>
            <a:ext cx="67263" cy="71120"/>
          </a:xfrm>
          <a:custGeom>
            <a:avLst/>
            <a:gdLst/>
            <a:ahLst/>
            <a:cxnLst/>
            <a:rect l="l" t="t" r="r" b="b"/>
            <a:pathLst>
              <a:path w="1029" h="1088" extrusionOk="0">
                <a:moveTo>
                  <a:pt x="515" y="1"/>
                </a:moveTo>
                <a:cubicBezTo>
                  <a:pt x="230" y="1"/>
                  <a:pt x="0" y="245"/>
                  <a:pt x="0" y="544"/>
                </a:cubicBezTo>
                <a:cubicBezTo>
                  <a:pt x="0" y="844"/>
                  <a:pt x="230" y="1087"/>
                  <a:pt x="515" y="1087"/>
                </a:cubicBezTo>
                <a:cubicBezTo>
                  <a:pt x="798" y="1087"/>
                  <a:pt x="1029" y="844"/>
                  <a:pt x="1029" y="544"/>
                </a:cubicBezTo>
                <a:cubicBezTo>
                  <a:pt x="1029" y="245"/>
                  <a:pt x="798" y="1"/>
                  <a:pt x="515"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7"/>
          <p:cNvSpPr txBox="1"/>
          <p:nvPr/>
        </p:nvSpPr>
        <p:spPr>
          <a:xfrm>
            <a:off x="6852975" y="1027668"/>
            <a:ext cx="1736100" cy="1562619"/>
          </a:xfrm>
          <a:prstGeom prst="rect">
            <a:avLst/>
          </a:prstGeom>
          <a:noFill/>
          <a:ln>
            <a:noFill/>
          </a:ln>
        </p:spPr>
        <p:txBody>
          <a:bodyPr spcFirstLastPara="1" wrap="square" lIns="91425" tIns="91425" rIns="91425" bIns="91425" anchor="t" anchorCtr="0">
            <a:noAutofit/>
          </a:bodyPr>
          <a:lstStyle/>
          <a:p>
            <a:pPr lvl="0"/>
            <a:r>
              <a:rPr lang="en-US" sz="2800" b="1" dirty="0"/>
              <a:t> Negroid</a:t>
            </a:r>
          </a:p>
          <a:p>
            <a:pPr lvl="0" algn="ctr"/>
            <a:r>
              <a:rPr lang="en-US" sz="1800" dirty="0">
                <a:solidFill>
                  <a:schemeClr val="tx1"/>
                </a:solidFill>
                <a:latin typeface="Times New Roman" panose="02020603050405020304" pitchFamily="18" charset="0"/>
                <a:ea typeface="Roboto"/>
                <a:cs typeface="Times New Roman" panose="02020603050405020304" pitchFamily="18" charset="0"/>
                <a:sym typeface="Roboto"/>
              </a:rPr>
              <a:t>People with darker skin and coarse hair</a:t>
            </a:r>
            <a:endParaRPr sz="1800" dirty="0">
              <a:solidFill>
                <a:schemeClr val="tx1"/>
              </a:solidFill>
              <a:latin typeface="Times New Roman" panose="02020603050405020304" pitchFamily="18" charset="0"/>
              <a:ea typeface="Roboto"/>
              <a:cs typeface="Times New Roman" panose="02020603050405020304" pitchFamily="18" charset="0"/>
              <a:sym typeface="Roboto"/>
            </a:endParaRPr>
          </a:p>
        </p:txBody>
      </p:sp>
      <p:sp>
        <p:nvSpPr>
          <p:cNvPr id="369" name="Google Shape;369;p17"/>
          <p:cNvSpPr txBox="1"/>
          <p:nvPr/>
        </p:nvSpPr>
        <p:spPr>
          <a:xfrm>
            <a:off x="6824988" y="2900276"/>
            <a:ext cx="1858219" cy="152017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b="1" dirty="0">
                <a:solidFill>
                  <a:schemeClr val="tx1"/>
                </a:solidFill>
                <a:latin typeface="Times New Roman" panose="02020603050405020304" pitchFamily="18" charset="0"/>
                <a:ea typeface="Roboto"/>
                <a:cs typeface="Times New Roman" panose="02020603050405020304" pitchFamily="18" charset="0"/>
                <a:sym typeface="Roboto"/>
              </a:rPr>
              <a:t>Australoid</a:t>
            </a:r>
          </a:p>
          <a:p>
            <a:pPr marL="0" lvl="0" indent="0" algn="ctr" rtl="0">
              <a:spcBef>
                <a:spcPts val="0"/>
              </a:spcBef>
              <a:spcAft>
                <a:spcPts val="0"/>
              </a:spcAft>
              <a:buNone/>
            </a:pPr>
            <a:r>
              <a:rPr lang="en-US" sz="1800" dirty="0">
                <a:solidFill>
                  <a:schemeClr val="tx1"/>
                </a:solidFill>
                <a:latin typeface="Times New Roman" panose="02020603050405020304" pitchFamily="18" charset="0"/>
                <a:ea typeface="Roboto"/>
                <a:cs typeface="Times New Roman" panose="02020603050405020304" pitchFamily="18" charset="0"/>
                <a:sym typeface="Roboto"/>
              </a:rPr>
              <a:t>People with darker skin and curly hair</a:t>
            </a:r>
            <a:endParaRPr sz="1800" dirty="0">
              <a:solidFill>
                <a:schemeClr val="tx1"/>
              </a:solidFill>
              <a:latin typeface="Times New Roman" panose="02020603050405020304" pitchFamily="18" charset="0"/>
              <a:ea typeface="Roboto"/>
              <a:cs typeface="Times New Roman" panose="02020603050405020304" pitchFamily="18" charset="0"/>
              <a:sym typeface="Roboto"/>
            </a:endParaRPr>
          </a:p>
        </p:txBody>
      </p:sp>
      <p:sp>
        <p:nvSpPr>
          <p:cNvPr id="373" name="Google Shape;373;p17"/>
          <p:cNvSpPr txBox="1"/>
          <p:nvPr/>
        </p:nvSpPr>
        <p:spPr>
          <a:xfrm>
            <a:off x="460793" y="1052623"/>
            <a:ext cx="1865519" cy="1537665"/>
          </a:xfrm>
          <a:prstGeom prst="rect">
            <a:avLst/>
          </a:prstGeom>
          <a:noFill/>
          <a:ln>
            <a:noFill/>
          </a:ln>
        </p:spPr>
        <p:txBody>
          <a:bodyPr spcFirstLastPara="1" wrap="square" lIns="91425" tIns="91425" rIns="91425" bIns="91425" anchor="t" anchorCtr="0">
            <a:noAutofit/>
          </a:bodyPr>
          <a:lstStyle/>
          <a:p>
            <a:pPr lvl="0"/>
            <a:r>
              <a:rPr lang="en-US" sz="2800" b="1" dirty="0">
                <a:latin typeface="Times New Roman" panose="02020603050405020304" pitchFamily="18" charset="0"/>
                <a:cs typeface="Times New Roman" panose="02020603050405020304" pitchFamily="18" charset="0"/>
              </a:rPr>
              <a:t> Caucasoid</a:t>
            </a:r>
          </a:p>
          <a:p>
            <a:pPr lvl="0" algn="ctr"/>
            <a:r>
              <a:rPr lang="en-US" sz="1800" dirty="0">
                <a:solidFill>
                  <a:schemeClr val="tx1"/>
                </a:solidFill>
                <a:latin typeface="Times New Roman" panose="02020603050405020304" pitchFamily="18" charset="0"/>
                <a:ea typeface="Roboto"/>
                <a:cs typeface="Times New Roman" panose="02020603050405020304" pitchFamily="18" charset="0"/>
                <a:sym typeface="Roboto"/>
              </a:rPr>
              <a:t>People with lighter skin</a:t>
            </a:r>
            <a:endParaRPr sz="1800" dirty="0">
              <a:solidFill>
                <a:schemeClr val="tx1"/>
              </a:solidFill>
              <a:latin typeface="Times New Roman" panose="02020603050405020304" pitchFamily="18" charset="0"/>
              <a:ea typeface="Roboto"/>
              <a:cs typeface="Times New Roman" panose="02020603050405020304" pitchFamily="18" charset="0"/>
              <a:sym typeface="Roboto"/>
            </a:endParaRPr>
          </a:p>
        </p:txBody>
      </p:sp>
      <p:sp>
        <p:nvSpPr>
          <p:cNvPr id="377" name="Google Shape;377;p17"/>
          <p:cNvSpPr txBox="1"/>
          <p:nvPr/>
        </p:nvSpPr>
        <p:spPr>
          <a:xfrm>
            <a:off x="460792" y="2900276"/>
            <a:ext cx="1865519" cy="152017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600" b="1" dirty="0">
                <a:solidFill>
                  <a:schemeClr val="tx1"/>
                </a:solidFill>
                <a:latin typeface="Times New Roman" panose="02020603050405020304" pitchFamily="18" charset="0"/>
                <a:ea typeface="Roboto"/>
                <a:cs typeface="Times New Roman" panose="02020603050405020304" pitchFamily="18" charset="0"/>
                <a:sym typeface="Roboto"/>
              </a:rPr>
              <a:t> Mongoloid</a:t>
            </a:r>
          </a:p>
          <a:p>
            <a:pPr marL="0" lvl="0" indent="0" algn="ctr" rtl="0">
              <a:spcBef>
                <a:spcPts val="0"/>
              </a:spcBef>
              <a:spcAft>
                <a:spcPts val="0"/>
              </a:spcAft>
              <a:buNone/>
            </a:pPr>
            <a:r>
              <a:rPr lang="en-US" sz="1800" dirty="0">
                <a:solidFill>
                  <a:schemeClr val="tx1"/>
                </a:solidFill>
                <a:latin typeface="Times New Roman" panose="02020603050405020304" pitchFamily="18" charset="0"/>
                <a:ea typeface="Roboto"/>
                <a:cs typeface="Times New Roman" panose="02020603050405020304" pitchFamily="18" charset="0"/>
                <a:sym typeface="Roboto"/>
              </a:rPr>
              <a:t>People with yellow or brown skin</a:t>
            </a:r>
            <a:endParaRPr sz="1800" dirty="0">
              <a:solidFill>
                <a:schemeClr val="tx1"/>
              </a:solidFill>
              <a:latin typeface="Times New Roman" panose="02020603050405020304" pitchFamily="18" charset="0"/>
              <a:ea typeface="Roboto"/>
              <a:cs typeface="Times New Roman" panose="02020603050405020304" pitchFamily="18" charset="0"/>
              <a:sym typeface="Roboto"/>
            </a:endParaRPr>
          </a:p>
        </p:txBody>
      </p:sp>
      <p:cxnSp>
        <p:nvCxnSpPr>
          <p:cNvPr id="379" name="Google Shape;379;p17"/>
          <p:cNvCxnSpPr>
            <a:stCxn id="361" idx="3"/>
            <a:endCxn id="380" idx="1"/>
          </p:cNvCxnSpPr>
          <p:nvPr/>
        </p:nvCxnSpPr>
        <p:spPr>
          <a:xfrm>
            <a:off x="2393575" y="1807413"/>
            <a:ext cx="1365310" cy="167157"/>
          </a:xfrm>
          <a:prstGeom prst="straightConnector1">
            <a:avLst/>
          </a:prstGeom>
          <a:noFill/>
          <a:ln w="28575" cap="flat" cmpd="sng">
            <a:solidFill>
              <a:schemeClr val="accent1"/>
            </a:solidFill>
            <a:prstDash val="solid"/>
            <a:round/>
            <a:headEnd type="none" w="med" len="med"/>
            <a:tailEnd type="none" w="med" len="med"/>
          </a:ln>
        </p:spPr>
      </p:cxnSp>
      <p:cxnSp>
        <p:nvCxnSpPr>
          <p:cNvPr id="381" name="Google Shape;381;p17"/>
          <p:cNvCxnSpPr>
            <a:stCxn id="358" idx="1"/>
            <a:endCxn id="380" idx="7"/>
          </p:cNvCxnSpPr>
          <p:nvPr/>
        </p:nvCxnSpPr>
        <p:spPr>
          <a:xfrm flipH="1">
            <a:off x="5434729" y="1807413"/>
            <a:ext cx="1322996" cy="167157"/>
          </a:xfrm>
          <a:prstGeom prst="straightConnector1">
            <a:avLst/>
          </a:prstGeom>
          <a:noFill/>
          <a:ln w="28575" cap="flat" cmpd="sng">
            <a:solidFill>
              <a:schemeClr val="accent3"/>
            </a:solidFill>
            <a:prstDash val="solid"/>
            <a:round/>
            <a:headEnd type="none" w="med" len="med"/>
            <a:tailEnd type="none" w="med" len="med"/>
          </a:ln>
        </p:spPr>
      </p:cxnSp>
      <p:cxnSp>
        <p:nvCxnSpPr>
          <p:cNvPr id="382" name="Google Shape;382;p17"/>
          <p:cNvCxnSpPr>
            <a:stCxn id="359" idx="3"/>
            <a:endCxn id="380" idx="3"/>
          </p:cNvCxnSpPr>
          <p:nvPr/>
        </p:nvCxnSpPr>
        <p:spPr>
          <a:xfrm flipV="1">
            <a:off x="2393575" y="3650414"/>
            <a:ext cx="1365310" cy="103362"/>
          </a:xfrm>
          <a:prstGeom prst="straightConnector1">
            <a:avLst/>
          </a:prstGeom>
          <a:noFill/>
          <a:ln w="28575" cap="flat" cmpd="sng">
            <a:solidFill>
              <a:schemeClr val="accent2"/>
            </a:solidFill>
            <a:prstDash val="solid"/>
            <a:round/>
            <a:headEnd type="none" w="med" len="med"/>
            <a:tailEnd type="none" w="med" len="med"/>
          </a:ln>
        </p:spPr>
      </p:cxnSp>
      <p:cxnSp>
        <p:nvCxnSpPr>
          <p:cNvPr id="383" name="Google Shape;383;p17"/>
          <p:cNvCxnSpPr>
            <a:stCxn id="380" idx="5"/>
            <a:endCxn id="360" idx="1"/>
          </p:cNvCxnSpPr>
          <p:nvPr/>
        </p:nvCxnSpPr>
        <p:spPr>
          <a:xfrm>
            <a:off x="5434729" y="3650414"/>
            <a:ext cx="1322996" cy="103362"/>
          </a:xfrm>
          <a:prstGeom prst="straightConnector1">
            <a:avLst/>
          </a:prstGeom>
          <a:noFill/>
          <a:ln w="28575" cap="flat" cmpd="sng">
            <a:solidFill>
              <a:schemeClr val="accent4"/>
            </a:solidFill>
            <a:prstDash val="solid"/>
            <a:round/>
            <a:headEnd type="none" w="med" len="med"/>
            <a:tailEnd type="none" w="med" len="med"/>
          </a:ln>
        </p:spPr>
      </p:cxnSp>
      <p:sp>
        <p:nvSpPr>
          <p:cNvPr id="380" name="Google Shape;380;p17"/>
          <p:cNvSpPr/>
          <p:nvPr/>
        </p:nvSpPr>
        <p:spPr>
          <a:xfrm>
            <a:off x="3411807" y="1627492"/>
            <a:ext cx="2370000" cy="2370000"/>
          </a:xfrm>
          <a:prstGeom prst="ellipse">
            <a:avLst/>
          </a:prstGeom>
          <a:solidFill>
            <a:srgbClr val="CCCCC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200" b="1" u="sng" dirty="0">
                <a:latin typeface="Times New Roman" panose="02020603050405020304" pitchFamily="18" charset="0"/>
                <a:cs typeface="Times New Roman" panose="02020603050405020304" pitchFamily="18" charset="0"/>
              </a:rPr>
              <a:t>Racial Types</a:t>
            </a:r>
            <a:endParaRPr sz="3200" b="1" u="sng"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Ethnicity</a:t>
            </a:r>
          </a:p>
        </p:txBody>
      </p:sp>
      <p:sp>
        <p:nvSpPr>
          <p:cNvPr id="4" name="Text Placeholder 3"/>
          <p:cNvSpPr>
            <a:spLocks noGrp="1"/>
          </p:cNvSpPr>
          <p:nvPr>
            <p:ph type="body" idx="1"/>
          </p:nvPr>
        </p:nvSpPr>
        <p:spPr>
          <a:xfrm>
            <a:off x="311700" y="1116419"/>
            <a:ext cx="3999900" cy="2902688"/>
          </a:xfrm>
        </p:spPr>
        <p:txBody>
          <a:bodyPr/>
          <a:lstStyle/>
          <a:p>
            <a:r>
              <a:rPr lang="en-US" sz="1800" b="1" u="sng" dirty="0">
                <a:latin typeface="Times New Roman" panose="02020603050405020304" pitchFamily="18" charset="0"/>
                <a:cs typeface="Times New Roman" panose="02020603050405020304" pitchFamily="18" charset="0"/>
              </a:rPr>
              <a:t>Ethnicity</a:t>
            </a:r>
            <a:r>
              <a:rPr lang="en-US" sz="1800" dirty="0">
                <a:latin typeface="Times New Roman" panose="02020603050405020304" pitchFamily="18" charset="0"/>
                <a:cs typeface="Times New Roman" panose="02020603050405020304" pitchFamily="18" charset="0"/>
              </a:rPr>
              <a:t> is a shared cultural heritage.</a:t>
            </a:r>
          </a:p>
          <a:p>
            <a:pPr marL="139700" indent="0">
              <a:buNone/>
            </a:pP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People define themselves—or others—as members of an </a:t>
            </a:r>
            <a:r>
              <a:rPr lang="en-US" sz="1800" b="1" u="sng" dirty="0">
                <a:latin typeface="Times New Roman" panose="02020603050405020304" pitchFamily="18" charset="0"/>
                <a:cs typeface="Times New Roman" panose="02020603050405020304" pitchFamily="18" charset="0"/>
              </a:rPr>
              <a:t>ethnic category </a:t>
            </a:r>
            <a:r>
              <a:rPr lang="en-US" sz="1800" dirty="0">
                <a:latin typeface="Times New Roman" panose="02020603050405020304" pitchFamily="18" charset="0"/>
                <a:cs typeface="Times New Roman" panose="02020603050405020304" pitchFamily="18" charset="0"/>
              </a:rPr>
              <a:t>based on common ancestry, language, or religion that gives them a distinctive social identity.</a:t>
            </a:r>
          </a:p>
          <a:p>
            <a:pPr marL="139700" indent="0">
              <a:buNone/>
            </a:pP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Race is constructed from </a:t>
            </a:r>
            <a:r>
              <a:rPr lang="en-US" sz="1800" b="1" u="sng" dirty="0">
                <a:latin typeface="Times New Roman" panose="02020603050405020304" pitchFamily="18" charset="0"/>
                <a:cs typeface="Times New Roman" panose="02020603050405020304" pitchFamily="18" charset="0"/>
              </a:rPr>
              <a:t>biological traits </a:t>
            </a:r>
            <a:r>
              <a:rPr lang="en-US" sz="1800" dirty="0">
                <a:latin typeface="Times New Roman" panose="02020603050405020304" pitchFamily="18" charset="0"/>
                <a:cs typeface="Times New Roman" panose="02020603050405020304" pitchFamily="18" charset="0"/>
              </a:rPr>
              <a:t>and ethnicity is constructed from </a:t>
            </a:r>
            <a:r>
              <a:rPr lang="en-US" sz="1800" b="1" u="sng" dirty="0">
                <a:latin typeface="Times New Roman" panose="02020603050405020304" pitchFamily="18" charset="0"/>
                <a:cs typeface="Times New Roman" panose="02020603050405020304" pitchFamily="18" charset="0"/>
              </a:rPr>
              <a:t>cultural traits</a:t>
            </a:r>
            <a:endParaRPr lang="en-US" sz="18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256" y="808074"/>
            <a:ext cx="2065670" cy="3838354"/>
          </a:xfrm>
          <a:prstGeom prst="rect">
            <a:avLst/>
          </a:prstGeom>
        </p:spPr>
      </p:pic>
    </p:spTree>
    <p:extLst>
      <p:ext uri="{BB962C8B-B14F-4D97-AF65-F5344CB8AC3E}">
        <p14:creationId xmlns:p14="http://schemas.microsoft.com/office/powerpoint/2010/main" val="1088815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1034562185"/>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20033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3100" y="180975"/>
            <a:ext cx="5257800" cy="4781550"/>
          </a:xfrm>
          <a:prstGeom prst="rect">
            <a:avLst/>
          </a:prstGeom>
        </p:spPr>
      </p:pic>
    </p:spTree>
    <p:extLst>
      <p:ext uri="{BB962C8B-B14F-4D97-AF65-F5344CB8AC3E}">
        <p14:creationId xmlns:p14="http://schemas.microsoft.com/office/powerpoint/2010/main" val="2264231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err="1">
                <a:latin typeface="Times New Roman" panose="02020603050405020304" pitchFamily="18" charset="0"/>
                <a:cs typeface="Times New Roman" panose="02020603050405020304" pitchFamily="18" charset="0"/>
              </a:rPr>
              <a:t>Minorites</a:t>
            </a:r>
            <a:endParaRPr lang="en-US" b="1" u="sng"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p:txBody>
          <a:bodyPr/>
          <a:lstStyle/>
          <a:p>
            <a:r>
              <a:rPr lang="en-US" sz="1600" dirty="0">
                <a:latin typeface="Times New Roman" panose="02020603050405020304" pitchFamily="18" charset="0"/>
                <a:cs typeface="Times New Roman" panose="02020603050405020304" pitchFamily="18" charset="0"/>
              </a:rPr>
              <a:t>A minority group is defined by societal distinctions based on physical or cultural differences, often leading to segregation and subordination.</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Job success rarely allows individuals to escape their minority standing.</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Race or ethnicity often serves as a master status that overshadows personal accomplishments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Minorities usually make up a small proportion of a society’s population, but this is not always the case.</a:t>
            </a:r>
          </a:p>
          <a:p>
            <a:endParaRPr lang="en-US" sz="16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1734" y="1425700"/>
            <a:ext cx="4170566" cy="2614671"/>
          </a:xfrm>
          <a:prstGeom prst="rect">
            <a:avLst/>
          </a:prstGeom>
        </p:spPr>
      </p:pic>
    </p:spTree>
    <p:extLst>
      <p:ext uri="{BB962C8B-B14F-4D97-AF65-F5344CB8AC3E}">
        <p14:creationId xmlns:p14="http://schemas.microsoft.com/office/powerpoint/2010/main" val="2760811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3315675428"/>
              </p:ext>
            </p:extLst>
          </p:nvPr>
        </p:nvGraphicFramePr>
        <p:xfrm>
          <a:off x="1428306" y="1382233"/>
          <a:ext cx="6096000" cy="33065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5"/>
          <p:cNvSpPr>
            <a:spLocks noGrp="1"/>
          </p:cNvSpPr>
          <p:nvPr>
            <p:ph type="title"/>
          </p:nvPr>
        </p:nvSpPr>
        <p:spPr/>
        <p:txBody>
          <a:bodyPr/>
          <a:lstStyle/>
          <a:p>
            <a:r>
              <a:rPr lang="en-US" sz="3200" b="1" u="sng" dirty="0">
                <a:latin typeface="Times New Roman" panose="02020603050405020304" pitchFamily="18" charset="0"/>
                <a:cs typeface="Times New Roman" panose="02020603050405020304" pitchFamily="18" charset="0"/>
              </a:rPr>
              <a:t>Characteristics of Minority</a:t>
            </a:r>
          </a:p>
        </p:txBody>
      </p:sp>
    </p:spTree>
    <p:extLst>
      <p:ext uri="{BB962C8B-B14F-4D97-AF65-F5344CB8AC3E}">
        <p14:creationId xmlns:p14="http://schemas.microsoft.com/office/powerpoint/2010/main" val="991706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3200" b="1" u="sng" dirty="0">
                <a:latin typeface="Times New Roman" panose="02020603050405020304" pitchFamily="18" charset="0"/>
                <a:cs typeface="Times New Roman" panose="02020603050405020304" pitchFamily="18" charset="0"/>
              </a:rPr>
              <a:t>Prejudice</a:t>
            </a:r>
          </a:p>
        </p:txBody>
      </p:sp>
      <p:sp>
        <p:nvSpPr>
          <p:cNvPr id="4" name="Text Placeholder 3"/>
          <p:cNvSpPr>
            <a:spLocks noGrp="1"/>
          </p:cNvSpPr>
          <p:nvPr>
            <p:ph type="body" idx="1"/>
          </p:nvPr>
        </p:nvSpPr>
        <p:spPr/>
        <p:txBody>
          <a:bodyPr/>
          <a:lstStyle/>
          <a:p>
            <a:r>
              <a:rPr lang="en-US" sz="1600" b="1" u="sng" dirty="0">
                <a:latin typeface="Times New Roman" panose="02020603050405020304" pitchFamily="18" charset="0"/>
                <a:cs typeface="Times New Roman" panose="02020603050405020304" pitchFamily="18" charset="0"/>
              </a:rPr>
              <a:t>Prejudice</a:t>
            </a:r>
            <a:r>
              <a:rPr lang="en-US" sz="1600" dirty="0">
                <a:latin typeface="Times New Roman" panose="02020603050405020304" pitchFamily="18" charset="0"/>
                <a:cs typeface="Times New Roman" panose="02020603050405020304" pitchFamily="18" charset="0"/>
              </a:rPr>
              <a:t> is a rigid and unfair generalization about an entire category of people.</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Prejudice is unfair because all people in some category are described as the same, based on little or no direct evidence.</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Prejudices are </a:t>
            </a:r>
            <a:r>
              <a:rPr lang="en-US" sz="1600" b="1" u="sng" dirty="0">
                <a:latin typeface="Times New Roman" panose="02020603050405020304" pitchFamily="18" charset="0"/>
                <a:cs typeface="Times New Roman" panose="02020603050405020304" pitchFamily="18" charset="0"/>
              </a:rPr>
              <a:t>prejudgments</a:t>
            </a:r>
            <a:r>
              <a:rPr lang="en-US" sz="1600" dirty="0">
                <a:latin typeface="Times New Roman" panose="02020603050405020304" pitchFamily="18" charset="0"/>
                <a:cs typeface="Times New Roman" panose="02020603050405020304" pitchFamily="18" charset="0"/>
              </a:rPr>
              <a:t> that can be either positive or negative.</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Prejudice often takes the form of a </a:t>
            </a:r>
            <a:r>
              <a:rPr lang="en-US" sz="1600" b="1" u="sng" dirty="0">
                <a:latin typeface="Times New Roman" panose="02020603050405020304" pitchFamily="18" charset="0"/>
                <a:cs typeface="Times New Roman" panose="02020603050405020304" pitchFamily="18" charset="0"/>
              </a:rPr>
              <a:t>stereotype</a:t>
            </a:r>
            <a:r>
              <a:rPr lang="en-US" sz="1600" dirty="0">
                <a:latin typeface="Times New Roman" panose="02020603050405020304" pitchFamily="18" charset="0"/>
                <a:cs typeface="Times New Roman" panose="02020603050405020304" pitchFamily="18" charset="0"/>
              </a:rPr>
              <a:t>, a simplified description applied to every person in some category</a:t>
            </a:r>
          </a:p>
        </p:txBody>
      </p:sp>
      <p:sp>
        <p:nvSpPr>
          <p:cNvPr id="7" name="Rounded Rectangle 6"/>
          <p:cNvSpPr/>
          <p:nvPr/>
        </p:nvSpPr>
        <p:spPr>
          <a:xfrm>
            <a:off x="5805377" y="1017725"/>
            <a:ext cx="3026923" cy="3551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Prejudice is the product of ignorance that hides behind barriers of tradition</a:t>
            </a:r>
          </a:p>
        </p:txBody>
      </p:sp>
    </p:spTree>
    <p:extLst>
      <p:ext uri="{BB962C8B-B14F-4D97-AF65-F5344CB8AC3E}">
        <p14:creationId xmlns:p14="http://schemas.microsoft.com/office/powerpoint/2010/main" val="2826432818"/>
      </p:ext>
    </p:extLst>
  </p:cSld>
  <p:clrMapOvr>
    <a:masterClrMapping/>
  </p:clrMapOvr>
</p:sld>
</file>

<file path=ppt/theme/theme1.xml><?xml version="1.0" encoding="utf-8"?>
<a:theme xmlns:a="http://schemas.openxmlformats.org/drawingml/2006/main" name="Ethnicities Infographics by Slidego">
  <a:themeElements>
    <a:clrScheme name="Simple Light">
      <a:dk1>
        <a:srgbClr val="000000"/>
      </a:dk1>
      <a:lt1>
        <a:srgbClr val="FDFDFD"/>
      </a:lt1>
      <a:dk2>
        <a:srgbClr val="B3B3B3"/>
      </a:dk2>
      <a:lt2>
        <a:srgbClr val="E4E4E4"/>
      </a:lt2>
      <a:accent1>
        <a:srgbClr val="F0B384"/>
      </a:accent1>
      <a:accent2>
        <a:srgbClr val="B48568"/>
      </a:accent2>
      <a:accent3>
        <a:srgbClr val="C9B057"/>
      </a:accent3>
      <a:accent4>
        <a:srgbClr val="C75C3E"/>
      </a:accent4>
      <a:accent5>
        <a:srgbClr val="66423F"/>
      </a:accent5>
      <a:accent6>
        <a:srgbClr val="CC898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374</TotalTime>
  <Words>762</Words>
  <Application>Microsoft Office PowerPoint</Application>
  <PresentationFormat>On-screen Show (16:9)</PresentationFormat>
  <Paragraphs>112</Paragraphs>
  <Slides>26</Slides>
  <Notes>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Times New Roman</vt:lpstr>
      <vt:lpstr>Roboto</vt:lpstr>
      <vt:lpstr>Fira Sans Extra Condensed Medium</vt:lpstr>
      <vt:lpstr>Arial</vt:lpstr>
      <vt:lpstr>Fira Sans Extra Condensed SemiBold</vt:lpstr>
      <vt:lpstr>Söhne</vt:lpstr>
      <vt:lpstr>Ethnicities Infographics by Slidego</vt:lpstr>
      <vt:lpstr>Ethnicity</vt:lpstr>
      <vt:lpstr>Race</vt:lpstr>
      <vt:lpstr>PowerPoint Presentation</vt:lpstr>
      <vt:lpstr>Ethnicity</vt:lpstr>
      <vt:lpstr>PowerPoint Presentation</vt:lpstr>
      <vt:lpstr>PowerPoint Presentation</vt:lpstr>
      <vt:lpstr>Minorites</vt:lpstr>
      <vt:lpstr>Characteristics of Minority</vt:lpstr>
      <vt:lpstr>Prejudice</vt:lpstr>
      <vt:lpstr>PowerPoint Presentation</vt:lpstr>
      <vt:lpstr>    Measuring Prejudice</vt:lpstr>
      <vt:lpstr>PowerPoint Presentation</vt:lpstr>
      <vt:lpstr>Theories of Prejudice</vt:lpstr>
      <vt:lpstr>Theories of Prejudice</vt:lpstr>
      <vt:lpstr>PowerPoint Presentation</vt:lpstr>
      <vt:lpstr>PowerPoint Presentation</vt:lpstr>
      <vt:lpstr>Theories of Prejudice</vt:lpstr>
      <vt:lpstr>PowerPoint Presentation</vt:lpstr>
      <vt:lpstr>PowerPoint Presentation</vt:lpstr>
      <vt:lpstr>PowerPoint Presentation</vt:lpstr>
      <vt:lpstr>“It’s not for Hindus”</vt:lpstr>
      <vt:lpstr>Prejudice and Discrimination: The Vicious Cycle</vt:lpstr>
      <vt:lpstr>"You may belong to any religion, caste, or creed—that has nothing to do with the business of the state." - Quaid-e-Azam Muhammad Ali Jinnah</vt:lpstr>
      <vt:lpstr>Patterns of Interaction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Ethnicity</dc:title>
  <dc:creator>Ahmad Gill</dc:creator>
  <cp:lastModifiedBy>M HASSAN KHALID</cp:lastModifiedBy>
  <cp:revision>30</cp:revision>
  <dcterms:modified xsi:type="dcterms:W3CDTF">2024-04-25T18:22:00Z</dcterms:modified>
</cp:coreProperties>
</file>